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8" r:id="rId2"/>
    <p:sldId id="313" r:id="rId3"/>
    <p:sldId id="315" r:id="rId4"/>
    <p:sldId id="329" r:id="rId5"/>
    <p:sldId id="319" r:id="rId6"/>
    <p:sldId id="320" r:id="rId7"/>
    <p:sldId id="316" r:id="rId8"/>
    <p:sldId id="322" r:id="rId9"/>
    <p:sldId id="323" r:id="rId10"/>
    <p:sldId id="324" r:id="rId11"/>
    <p:sldId id="325" r:id="rId12"/>
    <p:sldId id="326" r:id="rId13"/>
    <p:sldId id="330" r:id="rId14"/>
    <p:sldId id="327" r:id="rId15"/>
    <p:sldId id="918" r:id="rId16"/>
    <p:sldId id="919" r:id="rId17"/>
    <p:sldId id="277" r:id="rId1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DF7"/>
    <a:srgbClr val="3684C6"/>
    <a:srgbClr val="E9EFFB"/>
    <a:srgbClr val="4D98EA"/>
    <a:srgbClr val="F1F2F2"/>
    <a:srgbClr val="DBDCDC"/>
    <a:srgbClr val="408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08" autoAdjust="0"/>
  </p:normalViewPr>
  <p:slideViewPr>
    <p:cSldViewPr>
      <p:cViewPr varScale="1">
        <p:scale>
          <a:sx n="81" d="100"/>
          <a:sy n="81" d="100"/>
        </p:scale>
        <p:origin x="-860" y="-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C75FD-AA38-4B19-951D-F58C52539607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BE6EA714-A1E2-4282-BDC5-6C956C0F9FB4}">
      <dgm:prSet phldrT="[文字]" custT="1"/>
      <dgm:spPr/>
      <dgm:t>
        <a:bodyPr/>
        <a:lstStyle/>
        <a:p>
          <a:r>
            <a:rPr lang="zh-TW" altLang="en-US" sz="1600" b="1" dirty="0"/>
            <a:t>職業安全</a:t>
          </a:r>
        </a:p>
      </dgm:t>
    </dgm:pt>
    <dgm:pt modelId="{DA13B0DD-C697-4D33-BC09-C0D1236DA905}" type="parTrans" cxnId="{92253F7E-8163-4571-87C0-9A441AF1B8A0}">
      <dgm:prSet/>
      <dgm:spPr/>
      <dgm:t>
        <a:bodyPr/>
        <a:lstStyle/>
        <a:p>
          <a:endParaRPr lang="zh-TW" altLang="en-US"/>
        </a:p>
      </dgm:t>
    </dgm:pt>
    <dgm:pt modelId="{AE142265-A5A4-4EAB-9D09-C4602271DEAE}" type="sibTrans" cxnId="{92253F7E-8163-4571-87C0-9A441AF1B8A0}">
      <dgm:prSet/>
      <dgm:spPr/>
      <dgm:t>
        <a:bodyPr/>
        <a:lstStyle/>
        <a:p>
          <a:endParaRPr lang="zh-TW" altLang="en-US"/>
        </a:p>
      </dgm:t>
    </dgm:pt>
    <dgm:pt modelId="{DFD9C1F3-39D2-4A2E-BC54-7884D5BCD0A5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產品安全</a:t>
          </a:r>
        </a:p>
      </dgm:t>
    </dgm:pt>
    <dgm:pt modelId="{A64F2B36-A389-4488-B61F-DCF1DCBA571B}" type="parTrans" cxnId="{D38E2660-6E94-48E1-8F8B-62DCB05CF48F}">
      <dgm:prSet/>
      <dgm:spPr/>
      <dgm:t>
        <a:bodyPr/>
        <a:lstStyle/>
        <a:p>
          <a:endParaRPr lang="zh-TW" altLang="en-US"/>
        </a:p>
      </dgm:t>
    </dgm:pt>
    <dgm:pt modelId="{F2BD927C-5F16-4BFE-B5EA-ECDC01A48C7D}" type="sibTrans" cxnId="{D38E2660-6E94-48E1-8F8B-62DCB05CF48F}">
      <dgm:prSet/>
      <dgm:spPr/>
      <dgm:t>
        <a:bodyPr/>
        <a:lstStyle/>
        <a:p>
          <a:endParaRPr lang="zh-TW" altLang="en-US"/>
        </a:p>
      </dgm:t>
    </dgm:pt>
    <dgm:pt modelId="{28278498-57FA-4165-B328-B39BFFBE4CB3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b="0" dirty="0">
              <a:solidFill>
                <a:schemeClr val="tx1"/>
              </a:solidFill>
            </a:rPr>
            <a:t>已取得</a:t>
          </a:r>
          <a:r>
            <a:rPr lang="en-US" altLang="en-US" sz="1400" b="1" u="none" dirty="0">
              <a:solidFill>
                <a:schemeClr val="tx1"/>
              </a:solidFill>
            </a:rPr>
            <a:t>ISO45001</a:t>
          </a:r>
          <a:r>
            <a:rPr lang="zh-TW" altLang="en-US" sz="1400" b="0" u="none" dirty="0">
              <a:solidFill>
                <a:schemeClr val="tx1"/>
              </a:solidFill>
            </a:rPr>
            <a:t>職業健康安全管理系統驗證</a:t>
          </a:r>
          <a:r>
            <a:rPr lang="zh-TW" altLang="en-US" sz="1400" b="0" dirty="0">
              <a:solidFill>
                <a:schemeClr val="tx1"/>
              </a:solidFill>
            </a:rPr>
            <a:t>。</a:t>
          </a:r>
        </a:p>
      </dgm:t>
    </dgm:pt>
    <dgm:pt modelId="{862B596A-3A98-4323-888F-249F540F765A}" type="parTrans" cxnId="{DFF5606E-ADF5-425F-932E-2E3082945196}">
      <dgm:prSet/>
      <dgm:spPr/>
      <dgm:t>
        <a:bodyPr/>
        <a:lstStyle/>
        <a:p>
          <a:endParaRPr lang="zh-TW" altLang="en-US"/>
        </a:p>
      </dgm:t>
    </dgm:pt>
    <dgm:pt modelId="{04E5C869-CBC2-4F51-BB20-D2C3CF8290A1}" type="sibTrans" cxnId="{DFF5606E-ADF5-425F-932E-2E3082945196}">
      <dgm:prSet/>
      <dgm:spPr/>
      <dgm:t>
        <a:bodyPr/>
        <a:lstStyle/>
        <a:p>
          <a:endParaRPr lang="zh-TW" altLang="en-US"/>
        </a:p>
      </dgm:t>
    </dgm:pt>
    <dgm:pt modelId="{D33F15EF-2330-47B5-9F8C-E9B572B93956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b="0" dirty="0">
              <a:solidFill>
                <a:schemeClr val="tx1"/>
              </a:solidFill>
            </a:rPr>
            <a:t>每年定期</a:t>
          </a:r>
          <a:r>
            <a:rPr lang="zh-TW" altLang="en-US" sz="1400" b="0" u="none" dirty="0">
              <a:solidFill>
                <a:schemeClr val="tx1"/>
              </a:solidFill>
            </a:rPr>
            <a:t>舉辦</a:t>
          </a:r>
          <a:r>
            <a:rPr lang="zh-TW" altLang="en-US" sz="1400" b="1" u="none" dirty="0">
              <a:solidFill>
                <a:schemeClr val="tx1"/>
              </a:solidFill>
            </a:rPr>
            <a:t>消防</a:t>
          </a:r>
          <a:r>
            <a:rPr lang="zh-TW" altLang="en-US" sz="1400" b="0" u="none" dirty="0">
              <a:solidFill>
                <a:schemeClr val="tx1"/>
              </a:solidFill>
            </a:rPr>
            <a:t>和</a:t>
          </a:r>
          <a:r>
            <a:rPr lang="zh-TW" altLang="en-US" sz="1400" b="1" u="none" dirty="0">
              <a:solidFill>
                <a:schemeClr val="tx1"/>
              </a:solidFill>
            </a:rPr>
            <a:t>工安</a:t>
          </a:r>
          <a:r>
            <a:rPr lang="zh-TW" altLang="en-US" sz="1400" b="0" u="none" dirty="0">
              <a:solidFill>
                <a:schemeClr val="tx1"/>
              </a:solidFill>
            </a:rPr>
            <a:t>教育訓練，提升員工緊急應變</a:t>
          </a:r>
          <a:r>
            <a:rPr lang="zh-TW" altLang="en-US" sz="1400" b="0" dirty="0">
              <a:solidFill>
                <a:schemeClr val="tx1"/>
              </a:solidFill>
            </a:rPr>
            <a:t>能力和自我安全管理能力。</a:t>
          </a:r>
        </a:p>
      </dgm:t>
    </dgm:pt>
    <dgm:pt modelId="{FA789F28-BD3B-45AA-AB30-20CD2A3CB596}" type="parTrans" cxnId="{04727780-3FB6-497B-8346-F6D5AD569EDC}">
      <dgm:prSet/>
      <dgm:spPr/>
      <dgm:t>
        <a:bodyPr/>
        <a:lstStyle/>
        <a:p>
          <a:endParaRPr lang="zh-TW" altLang="en-US"/>
        </a:p>
      </dgm:t>
    </dgm:pt>
    <dgm:pt modelId="{58DD2424-22CA-4817-B54C-3591AF318015}" type="sibTrans" cxnId="{04727780-3FB6-497B-8346-F6D5AD569EDC}">
      <dgm:prSet/>
      <dgm:spPr/>
      <dgm:t>
        <a:bodyPr/>
        <a:lstStyle/>
        <a:p>
          <a:endParaRPr lang="zh-TW" altLang="en-US"/>
        </a:p>
      </dgm:t>
    </dgm:pt>
    <dgm:pt modelId="{191D8746-0C7C-489F-A097-D0BBC86EC677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kern="1200" dirty="0">
              <a:solidFill>
                <a:schemeClr val="tx1"/>
              </a:solidFill>
            </a:rPr>
            <a:t>嚴謹的品質系統管理，確保產品遵守政府法令，符合</a:t>
          </a:r>
          <a:r>
            <a:rPr lang="en-US" altLang="en-US" sz="1400" kern="1200" dirty="0" err="1">
              <a:solidFill>
                <a:schemeClr val="tx1"/>
              </a:solidFill>
            </a:rPr>
            <a:t>RoHs</a:t>
          </a:r>
          <a:r>
            <a:rPr lang="zh-TW" altLang="en-US" sz="1400" kern="1200" dirty="0">
              <a:solidFill>
                <a:schemeClr val="tx1"/>
              </a:solidFill>
            </a:rPr>
            <a:t>規範，無有害物質。</a:t>
          </a:r>
        </a:p>
      </dgm:t>
    </dgm:pt>
    <dgm:pt modelId="{99F727C5-2270-4D33-BB2B-34B489584924}" type="parTrans" cxnId="{AEF347CF-6EAF-4976-937F-8DE0A19777C9}">
      <dgm:prSet/>
      <dgm:spPr/>
      <dgm:t>
        <a:bodyPr/>
        <a:lstStyle/>
        <a:p>
          <a:endParaRPr lang="zh-TW" altLang="en-US"/>
        </a:p>
      </dgm:t>
    </dgm:pt>
    <dgm:pt modelId="{22B7B66E-B820-4E79-8569-F083EC2A37C3}" type="sibTrans" cxnId="{AEF347CF-6EAF-4976-937F-8DE0A19777C9}">
      <dgm:prSet/>
      <dgm:spPr/>
      <dgm:t>
        <a:bodyPr/>
        <a:lstStyle/>
        <a:p>
          <a:endParaRPr lang="zh-TW" altLang="en-US"/>
        </a:p>
      </dgm:t>
    </dgm:pt>
    <dgm:pt modelId="{39242B67-395D-4D01-AE18-E1B9FB4E37EB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kern="1200" dirty="0">
              <a:solidFill>
                <a:schemeClr val="tx1"/>
              </a:solidFill>
            </a:rPr>
            <a:t>設立客戶服務專線及溝通網站，每年客戶服務滿意度調查，持續加強與客戶間的合作關係。</a:t>
          </a:r>
        </a:p>
      </dgm:t>
    </dgm:pt>
    <dgm:pt modelId="{6EFC1CD4-19D6-4D47-AD1C-AA29442D0B67}" type="parTrans" cxnId="{0E0BFB08-89BC-4296-8CB6-07B46BF70D31}">
      <dgm:prSet/>
      <dgm:spPr/>
      <dgm:t>
        <a:bodyPr/>
        <a:lstStyle/>
        <a:p>
          <a:endParaRPr lang="zh-TW" altLang="en-US"/>
        </a:p>
      </dgm:t>
    </dgm:pt>
    <dgm:pt modelId="{7302B49C-CC35-40C6-99A1-337913833914}" type="sibTrans" cxnId="{0E0BFB08-89BC-4296-8CB6-07B46BF70D31}">
      <dgm:prSet/>
      <dgm:spPr/>
      <dgm:t>
        <a:bodyPr/>
        <a:lstStyle/>
        <a:p>
          <a:endParaRPr lang="zh-TW" altLang="en-US"/>
        </a:p>
      </dgm:t>
    </dgm:pt>
    <dgm:pt modelId="{BF6F8EB9-6DCE-4733-A365-F2C32623C855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kern="1200" dirty="0">
              <a:solidFill>
                <a:schemeClr val="tx1"/>
              </a:solidFill>
            </a:rPr>
            <a:t>投保產品責任</a:t>
          </a:r>
          <a:r>
            <a:rPr lang="zh-TW" altLang="en-US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險</a:t>
          </a:r>
          <a:r>
            <a:rPr lang="zh-TW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美金</a:t>
          </a:r>
          <a:r>
            <a:rPr lang="en-US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200</a:t>
          </a:r>
          <a:r>
            <a:rPr lang="zh-TW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萬元</a:t>
          </a:r>
          <a:r>
            <a:rPr lang="zh-TW" altLang="en-US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。</a:t>
          </a:r>
        </a:p>
      </dgm:t>
    </dgm:pt>
    <dgm:pt modelId="{4AE24732-0182-4153-8BC2-CBC928E95475}" type="parTrans" cxnId="{72EF9BE4-454E-4382-B074-F93DF59FE0D9}">
      <dgm:prSet/>
      <dgm:spPr/>
      <dgm:t>
        <a:bodyPr/>
        <a:lstStyle/>
        <a:p>
          <a:endParaRPr lang="zh-TW" altLang="en-US"/>
        </a:p>
      </dgm:t>
    </dgm:pt>
    <dgm:pt modelId="{809FAFFD-6901-4491-BF10-28AEF7645BF3}" type="sibTrans" cxnId="{72EF9BE4-454E-4382-B074-F93DF59FE0D9}">
      <dgm:prSet/>
      <dgm:spPr/>
      <dgm:t>
        <a:bodyPr/>
        <a:lstStyle/>
        <a:p>
          <a:endParaRPr lang="zh-TW" altLang="en-US"/>
        </a:p>
      </dgm:t>
    </dgm:pt>
    <dgm:pt modelId="{3A5DEA0B-E3ED-4D3A-8D40-BB9B5843A642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5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人員招募及員工關懷</a:t>
          </a:r>
        </a:p>
      </dgm:t>
    </dgm:pt>
    <dgm:pt modelId="{A00216B6-1923-45D4-AD9A-B2F153B74F63}" type="parTrans" cxnId="{FC1D7085-E544-4EA4-B663-F1EE7F0672CA}">
      <dgm:prSet/>
      <dgm:spPr/>
      <dgm:t>
        <a:bodyPr/>
        <a:lstStyle/>
        <a:p>
          <a:endParaRPr lang="zh-TW" altLang="en-US"/>
        </a:p>
      </dgm:t>
    </dgm:pt>
    <dgm:pt modelId="{0EB8F927-A0E7-4736-9F31-BF57CE85D38E}" type="sibTrans" cxnId="{FC1D7085-E544-4EA4-B663-F1EE7F0672CA}">
      <dgm:prSet/>
      <dgm:spPr/>
      <dgm:t>
        <a:bodyPr/>
        <a:lstStyle/>
        <a:p>
          <a:endParaRPr lang="zh-TW" altLang="en-US"/>
        </a:p>
      </dgm:t>
    </dgm:pt>
    <dgm:pt modelId="{9A48CA69-0B02-46E3-B7DA-E9FF1C539977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dirty="0">
              <a:solidFill>
                <a:schemeClr val="tx1"/>
              </a:solidFill>
            </a:rPr>
            <a:t>依年度計畫編制人力需求。</a:t>
          </a:r>
        </a:p>
      </dgm:t>
    </dgm:pt>
    <dgm:pt modelId="{E5C291D6-4457-4CBF-A78A-85E3E98433D3}" type="parTrans" cxnId="{B51FB9C2-1C6E-43AE-BC07-C39080FD2E35}">
      <dgm:prSet/>
      <dgm:spPr/>
      <dgm:t>
        <a:bodyPr/>
        <a:lstStyle/>
        <a:p>
          <a:endParaRPr lang="zh-TW" altLang="en-US"/>
        </a:p>
      </dgm:t>
    </dgm:pt>
    <dgm:pt modelId="{508ED72E-51F0-4013-B51D-6E709E7599C6}" type="sibTrans" cxnId="{B51FB9C2-1C6E-43AE-BC07-C39080FD2E35}">
      <dgm:prSet/>
      <dgm:spPr/>
      <dgm:t>
        <a:bodyPr/>
        <a:lstStyle/>
        <a:p>
          <a:endParaRPr lang="zh-TW" altLang="en-US"/>
        </a:p>
      </dgm:t>
    </dgm:pt>
    <dgm:pt modelId="{146327B4-7EBE-4ED7-9F26-D740B835E1F3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dirty="0">
              <a:solidFill>
                <a:schemeClr val="tx1"/>
              </a:solidFill>
            </a:rPr>
            <a:t>多元招募管道、產學合作，培訓優秀人才。</a:t>
          </a:r>
        </a:p>
      </dgm:t>
    </dgm:pt>
    <dgm:pt modelId="{22323BEB-C0AA-485D-A3BB-E629FAB30176}" type="parTrans" cxnId="{F330D382-222A-4DB3-8AF8-F9FE8718707A}">
      <dgm:prSet/>
      <dgm:spPr/>
      <dgm:t>
        <a:bodyPr/>
        <a:lstStyle/>
        <a:p>
          <a:endParaRPr lang="zh-TW" altLang="en-US"/>
        </a:p>
      </dgm:t>
    </dgm:pt>
    <dgm:pt modelId="{11F87891-F70F-4463-965D-C8BF1BA2012E}" type="sibTrans" cxnId="{F330D382-222A-4DB3-8AF8-F9FE8718707A}">
      <dgm:prSet/>
      <dgm:spPr/>
      <dgm:t>
        <a:bodyPr/>
        <a:lstStyle/>
        <a:p>
          <a:endParaRPr lang="zh-TW" altLang="en-US"/>
        </a:p>
      </dgm:t>
    </dgm:pt>
    <dgm:pt modelId="{ABF3F141-8D58-4C2C-B64D-20E25BB76276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dirty="0">
              <a:solidFill>
                <a:schemeClr val="tx1"/>
              </a:solidFill>
            </a:rPr>
            <a:t>每年辦理員工健康檢查。</a:t>
          </a:r>
        </a:p>
      </dgm:t>
    </dgm:pt>
    <dgm:pt modelId="{B12E4AD9-1A14-4786-9254-369ECE1222D9}" type="parTrans" cxnId="{9AF0789D-D1F8-4187-9222-C818192A6970}">
      <dgm:prSet/>
      <dgm:spPr/>
      <dgm:t>
        <a:bodyPr/>
        <a:lstStyle/>
        <a:p>
          <a:endParaRPr lang="zh-TW" altLang="en-US"/>
        </a:p>
      </dgm:t>
    </dgm:pt>
    <dgm:pt modelId="{FD0BEE08-5A9B-45BA-8D21-76F9D8FEA52B}" type="sibTrans" cxnId="{9AF0789D-D1F8-4187-9222-C818192A6970}">
      <dgm:prSet/>
      <dgm:spPr/>
      <dgm:t>
        <a:bodyPr/>
        <a:lstStyle/>
        <a:p>
          <a:endParaRPr lang="zh-TW" altLang="en-US"/>
        </a:p>
      </dgm:t>
    </dgm:pt>
    <dgm:pt modelId="{45264E1E-1FD9-4001-ABB1-2B5226178622}">
      <dgm:prSet custT="1"/>
      <dgm:spPr/>
      <dgm:t>
        <a:bodyPr/>
        <a:lstStyle/>
        <a:p>
          <a:pPr algn="just" hangingPunct="0"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dirty="0">
              <a:solidFill>
                <a:schemeClr val="tx1"/>
              </a:solidFill>
            </a:rPr>
            <a:t>持續推動健康促進活動，宣導健康訊息。</a:t>
          </a:r>
        </a:p>
      </dgm:t>
    </dgm:pt>
    <dgm:pt modelId="{426EB364-C844-4EDA-9981-BB5CCB5CCEF2}" type="parTrans" cxnId="{B09F2EA6-780C-4878-88CA-EB675C485409}">
      <dgm:prSet/>
      <dgm:spPr/>
      <dgm:t>
        <a:bodyPr/>
        <a:lstStyle/>
        <a:p>
          <a:endParaRPr lang="zh-TW" altLang="en-US"/>
        </a:p>
      </dgm:t>
    </dgm:pt>
    <dgm:pt modelId="{44160CFF-3266-4F08-BB8A-BFF00F7776F0}" type="sibTrans" cxnId="{B09F2EA6-780C-4878-88CA-EB675C485409}">
      <dgm:prSet/>
      <dgm:spPr/>
      <dgm:t>
        <a:bodyPr/>
        <a:lstStyle/>
        <a:p>
          <a:endParaRPr lang="zh-TW" altLang="en-US"/>
        </a:p>
      </dgm:t>
    </dgm:pt>
    <dgm:pt modelId="{74756E74-45AA-4261-855A-DCD1A9A4F44C}">
      <dgm:prSet custT="1"/>
      <dgm:spPr/>
      <dgm:t>
        <a:bodyPr/>
        <a:lstStyle/>
        <a:p>
          <a:pPr algn="ctr"/>
          <a:r>
            <a:rPr lang="zh-TW" altLang="en-US" sz="1400" b="1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供應商管理</a:t>
          </a:r>
          <a:endParaRPr lang="zh-TW" altLang="en-US" sz="1400" dirty="0">
            <a:solidFill>
              <a:schemeClr val="tx1"/>
            </a:solidFill>
          </a:endParaRPr>
        </a:p>
      </dgm:t>
    </dgm:pt>
    <dgm:pt modelId="{32946352-D096-4DCF-8250-A4CAF51A9447}" type="parTrans" cxnId="{56FD2ED3-C29C-4607-B9CD-D970D2E4BF07}">
      <dgm:prSet/>
      <dgm:spPr/>
      <dgm:t>
        <a:bodyPr/>
        <a:lstStyle/>
        <a:p>
          <a:endParaRPr lang="zh-TW" altLang="en-US"/>
        </a:p>
      </dgm:t>
    </dgm:pt>
    <dgm:pt modelId="{ADC49E39-EF0B-47E2-9782-704DDDDC760E}" type="sibTrans" cxnId="{56FD2ED3-C29C-4607-B9CD-D970D2E4BF07}">
      <dgm:prSet/>
      <dgm:spPr/>
      <dgm:t>
        <a:bodyPr/>
        <a:lstStyle/>
        <a:p>
          <a:endParaRPr lang="zh-TW" altLang="en-US"/>
        </a:p>
      </dgm:t>
    </dgm:pt>
    <dgm:pt modelId="{FF0A8378-7B0C-4F36-9C41-8B2A93002D22}">
      <dgm:prSet custT="1"/>
      <dgm:spPr/>
      <dgm:t>
        <a:bodyPr/>
        <a:lstStyle/>
        <a:p>
          <a:pPr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dirty="0">
              <a:solidFill>
                <a:schemeClr val="tx1"/>
              </a:solidFill>
              <a:latin typeface="+mn-ea"/>
              <a:ea typeface="+mn-ea"/>
            </a:rPr>
            <a:t>針對五大面向</a:t>
          </a:r>
          <a:r>
            <a:rPr lang="en-US" altLang="en-US" sz="1400" dirty="0">
              <a:solidFill>
                <a:schemeClr val="tx1"/>
              </a:solidFill>
              <a:latin typeface="+mn-ea"/>
              <a:ea typeface="+mn-ea"/>
            </a:rPr>
            <a:t>_</a:t>
          </a:r>
          <a:r>
            <a:rPr lang="zh-TW" altLang="en-US" sz="1400" dirty="0">
              <a:solidFill>
                <a:schemeClr val="tx1"/>
              </a:solidFill>
              <a:latin typeface="+mn-ea"/>
              <a:ea typeface="+mn-ea"/>
            </a:rPr>
            <a:t>供應商選定、評比管理、分級輔導、稽核及供應商承諾，進行供應商管理機制。</a:t>
          </a:r>
        </a:p>
      </dgm:t>
    </dgm:pt>
    <dgm:pt modelId="{1B8A6863-F40B-4198-848D-241F965BE88F}" type="parTrans" cxnId="{934D05EA-2FAA-470A-951C-4BD55CF845F7}">
      <dgm:prSet/>
      <dgm:spPr/>
      <dgm:t>
        <a:bodyPr/>
        <a:lstStyle/>
        <a:p>
          <a:endParaRPr lang="zh-TW" altLang="en-US"/>
        </a:p>
      </dgm:t>
    </dgm:pt>
    <dgm:pt modelId="{5666295E-2CAA-4898-95B4-0C039334860A}" type="sibTrans" cxnId="{934D05EA-2FAA-470A-951C-4BD55CF845F7}">
      <dgm:prSet/>
      <dgm:spPr/>
      <dgm:t>
        <a:bodyPr/>
        <a:lstStyle/>
        <a:p>
          <a:endParaRPr lang="zh-TW" altLang="en-US"/>
        </a:p>
      </dgm:t>
    </dgm:pt>
    <dgm:pt modelId="{0401BFBA-E0F1-42D0-A019-C1832A25AA4D}">
      <dgm:prSet custT="1"/>
      <dgm:spPr/>
      <dgm:t>
        <a:bodyPr/>
        <a:lstStyle/>
        <a:p>
          <a:pPr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dirty="0">
              <a:solidFill>
                <a:schemeClr val="tx1"/>
              </a:solidFill>
              <a:latin typeface="+mn-ea"/>
              <a:ea typeface="+mn-ea"/>
            </a:rPr>
            <a:t>採購原物料依照「環境物質管理標準」辦理。</a:t>
          </a:r>
        </a:p>
      </dgm:t>
    </dgm:pt>
    <dgm:pt modelId="{4AA7C487-FD74-4D42-B5E3-E7150184BC63}" type="parTrans" cxnId="{AF51F79E-3366-40E2-9EFD-216F4478A12F}">
      <dgm:prSet/>
      <dgm:spPr/>
      <dgm:t>
        <a:bodyPr/>
        <a:lstStyle/>
        <a:p>
          <a:endParaRPr lang="zh-TW" altLang="en-US"/>
        </a:p>
      </dgm:t>
    </dgm:pt>
    <dgm:pt modelId="{5F566358-E83F-4EDA-860E-94A5AB005609}" type="sibTrans" cxnId="{AF51F79E-3366-40E2-9EFD-216F4478A12F}">
      <dgm:prSet/>
      <dgm:spPr/>
      <dgm:t>
        <a:bodyPr/>
        <a:lstStyle/>
        <a:p>
          <a:endParaRPr lang="zh-TW" altLang="en-US"/>
        </a:p>
      </dgm:t>
    </dgm:pt>
    <dgm:pt modelId="{48C9E198-C336-43EF-A3E1-CE758DDCA0F7}">
      <dgm:prSet custT="1"/>
      <dgm:spPr/>
      <dgm:t>
        <a:bodyPr/>
        <a:lstStyle/>
        <a:p>
          <a:pPr>
            <a:lnSpc>
              <a:spcPts val="18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400" dirty="0">
              <a:solidFill>
                <a:schemeClr val="tx1"/>
              </a:solidFill>
              <a:latin typeface="+mn-ea"/>
              <a:ea typeface="+mn-ea"/>
            </a:rPr>
            <a:t>與供應商簽立「供應商社會責任承諾」，共同善盡企業社會責任。</a:t>
          </a:r>
          <a:endParaRPr lang="zh-TW" altLang="en-US" sz="1400" dirty="0"/>
        </a:p>
      </dgm:t>
    </dgm:pt>
    <dgm:pt modelId="{12FBFCBB-D4A0-4EBD-B47F-E0690D34BABE}" type="parTrans" cxnId="{72783CC4-DABC-4861-AF1C-9656A81772BE}">
      <dgm:prSet/>
      <dgm:spPr/>
      <dgm:t>
        <a:bodyPr/>
        <a:lstStyle/>
        <a:p>
          <a:endParaRPr lang="zh-TW" altLang="en-US"/>
        </a:p>
      </dgm:t>
    </dgm:pt>
    <dgm:pt modelId="{CF674CFA-80E3-491A-AF89-54E1397EAB6D}" type="sibTrans" cxnId="{72783CC4-DABC-4861-AF1C-9656A81772BE}">
      <dgm:prSet/>
      <dgm:spPr/>
      <dgm:t>
        <a:bodyPr/>
        <a:lstStyle/>
        <a:p>
          <a:endParaRPr lang="zh-TW" altLang="en-US"/>
        </a:p>
      </dgm:t>
    </dgm:pt>
    <dgm:pt modelId="{A1B59D5C-5721-4DA3-BE50-F0B3334279E8}" type="pres">
      <dgm:prSet presAssocID="{73DC75FD-AA38-4B19-951D-F58C525396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46E1FF-39C4-4D6C-9317-5C156B82E9C7}" type="pres">
      <dgm:prSet presAssocID="{BE6EA714-A1E2-4282-BDC5-6C956C0F9FB4}" presName="composite" presStyleCnt="0"/>
      <dgm:spPr/>
    </dgm:pt>
    <dgm:pt modelId="{AC071954-7EFC-40D5-B9B8-BA2BB363160B}" type="pres">
      <dgm:prSet presAssocID="{BE6EA714-A1E2-4282-BDC5-6C956C0F9FB4}" presName="parTx" presStyleLbl="alignNode1" presStyleIdx="0" presStyleCnt="4" custScaleY="101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DE8138-9318-4794-85D8-368A30BEDCB1}" type="pres">
      <dgm:prSet presAssocID="{BE6EA714-A1E2-4282-BDC5-6C956C0F9FB4}" presName="desTx" presStyleLbl="alignAccFollowNode1" presStyleIdx="0" presStyleCnt="4" custScaleY="1008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5B633E-2B6E-4023-BD3B-383B7CF4D65E}" type="pres">
      <dgm:prSet presAssocID="{AE142265-A5A4-4EAB-9D09-C4602271DEAE}" presName="space" presStyleCnt="0"/>
      <dgm:spPr/>
    </dgm:pt>
    <dgm:pt modelId="{8F8EE90A-8734-4C73-891E-4A14F693F395}" type="pres">
      <dgm:prSet presAssocID="{DFD9C1F3-39D2-4A2E-BC54-7884D5BCD0A5}" presName="composite" presStyleCnt="0"/>
      <dgm:spPr/>
    </dgm:pt>
    <dgm:pt modelId="{1FA26F08-E37E-4A2F-BDE3-007BE553775D}" type="pres">
      <dgm:prSet presAssocID="{DFD9C1F3-39D2-4A2E-BC54-7884D5BCD0A5}" presName="parTx" presStyleLbl="alignNode1" presStyleIdx="1" presStyleCnt="4" custScaleY="101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DA6C95-1A56-4109-AD92-E62D915CDB8D}" type="pres">
      <dgm:prSet presAssocID="{DFD9C1F3-39D2-4A2E-BC54-7884D5BCD0A5}" presName="desTx" presStyleLbl="alignAccFollowNode1" presStyleIdx="1" presStyleCnt="4" custScaleY="1008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46A8E2-3E91-4DBA-988A-C60A02BD0F78}" type="pres">
      <dgm:prSet presAssocID="{F2BD927C-5F16-4BFE-B5EA-ECDC01A48C7D}" presName="space" presStyleCnt="0"/>
      <dgm:spPr/>
    </dgm:pt>
    <dgm:pt modelId="{F88745AB-5CA2-4B61-84C0-E758510790CA}" type="pres">
      <dgm:prSet presAssocID="{3A5DEA0B-E3ED-4D3A-8D40-BB9B5843A642}" presName="composite" presStyleCnt="0"/>
      <dgm:spPr/>
    </dgm:pt>
    <dgm:pt modelId="{7838F1AD-8C80-4C2A-95B5-301925602A24}" type="pres">
      <dgm:prSet presAssocID="{3A5DEA0B-E3ED-4D3A-8D40-BB9B5843A642}" presName="parTx" presStyleLbl="alignNode1" presStyleIdx="2" presStyleCnt="4" custScaleY="101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F314A-37B6-4239-9CF2-D52CA634EEE7}" type="pres">
      <dgm:prSet presAssocID="{3A5DEA0B-E3ED-4D3A-8D40-BB9B5843A642}" presName="desTx" presStyleLbl="alignAccFollowNode1" presStyleIdx="2" presStyleCnt="4" custScaleY="1008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15921A-7570-4963-803F-47673EB3633B}" type="pres">
      <dgm:prSet presAssocID="{0EB8F927-A0E7-4736-9F31-BF57CE85D38E}" presName="space" presStyleCnt="0"/>
      <dgm:spPr/>
    </dgm:pt>
    <dgm:pt modelId="{8B8B2B5A-8E3D-44D9-9927-F2E9B245376B}" type="pres">
      <dgm:prSet presAssocID="{74756E74-45AA-4261-855A-DCD1A9A4F44C}" presName="composite" presStyleCnt="0"/>
      <dgm:spPr/>
    </dgm:pt>
    <dgm:pt modelId="{C701014E-1709-42C5-B454-0DBCE9D18F9E}" type="pres">
      <dgm:prSet presAssocID="{74756E74-45AA-4261-855A-DCD1A9A4F44C}" presName="parTx" presStyleLbl="alignNode1" presStyleIdx="3" presStyleCnt="4" custScaleY="101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86BB2-9271-47CF-8270-62E7DAD579E8}" type="pres">
      <dgm:prSet presAssocID="{74756E74-45AA-4261-855A-DCD1A9A4F44C}" presName="desTx" presStyleLbl="alignAccFollowNode1" presStyleIdx="3" presStyleCnt="4" custScaleY="1008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3F55E3-3596-44FB-A0FB-7DE9DB546130}" type="presOf" srcId="{39242B67-395D-4D01-AE18-E1B9FB4E37EB}" destId="{22DA6C95-1A56-4109-AD92-E62D915CDB8D}" srcOrd="0" destOrd="1" presId="urn:microsoft.com/office/officeart/2005/8/layout/hList1"/>
    <dgm:cxn modelId="{92296111-7ED3-4091-A3FB-033A172B77E7}" type="presOf" srcId="{BE6EA714-A1E2-4282-BDC5-6C956C0F9FB4}" destId="{AC071954-7EFC-40D5-B9B8-BA2BB363160B}" srcOrd="0" destOrd="0" presId="urn:microsoft.com/office/officeart/2005/8/layout/hList1"/>
    <dgm:cxn modelId="{CD7CC47F-9B4F-492D-B240-6D0D93C25F92}" type="presOf" srcId="{9A48CA69-0B02-46E3-B7DA-E9FF1C539977}" destId="{53DF314A-37B6-4239-9CF2-D52CA634EEE7}" srcOrd="0" destOrd="0" presId="urn:microsoft.com/office/officeart/2005/8/layout/hList1"/>
    <dgm:cxn modelId="{72783CC4-DABC-4861-AF1C-9656A81772BE}" srcId="{74756E74-45AA-4261-855A-DCD1A9A4F44C}" destId="{48C9E198-C336-43EF-A3E1-CE758DDCA0F7}" srcOrd="2" destOrd="0" parTransId="{12FBFCBB-D4A0-4EBD-B47F-E0690D34BABE}" sibTransId="{CF674CFA-80E3-491A-AF89-54E1397EAB6D}"/>
    <dgm:cxn modelId="{72EF9BE4-454E-4382-B074-F93DF59FE0D9}" srcId="{DFD9C1F3-39D2-4A2E-BC54-7884D5BCD0A5}" destId="{BF6F8EB9-6DCE-4733-A365-F2C32623C855}" srcOrd="2" destOrd="0" parTransId="{4AE24732-0182-4153-8BC2-CBC928E95475}" sibTransId="{809FAFFD-6901-4491-BF10-28AEF7645BF3}"/>
    <dgm:cxn modelId="{AB73977F-0FAD-4474-B000-645EA0C670BE}" type="presOf" srcId="{73DC75FD-AA38-4B19-951D-F58C52539607}" destId="{A1B59D5C-5721-4DA3-BE50-F0B3334279E8}" srcOrd="0" destOrd="0" presId="urn:microsoft.com/office/officeart/2005/8/layout/hList1"/>
    <dgm:cxn modelId="{971C100B-9E83-48E3-844B-4AF74F6848BC}" type="presOf" srcId="{DFD9C1F3-39D2-4A2E-BC54-7884D5BCD0A5}" destId="{1FA26F08-E37E-4A2F-BDE3-007BE553775D}" srcOrd="0" destOrd="0" presId="urn:microsoft.com/office/officeart/2005/8/layout/hList1"/>
    <dgm:cxn modelId="{5F1A0642-76A9-46E2-B3CA-69D4F01E6367}" type="presOf" srcId="{191D8746-0C7C-489F-A097-D0BBC86EC677}" destId="{22DA6C95-1A56-4109-AD92-E62D915CDB8D}" srcOrd="0" destOrd="0" presId="urn:microsoft.com/office/officeart/2005/8/layout/hList1"/>
    <dgm:cxn modelId="{0E0BFB08-89BC-4296-8CB6-07B46BF70D31}" srcId="{DFD9C1F3-39D2-4A2E-BC54-7884D5BCD0A5}" destId="{39242B67-395D-4D01-AE18-E1B9FB4E37EB}" srcOrd="1" destOrd="0" parTransId="{6EFC1CD4-19D6-4D47-AD1C-AA29442D0B67}" sibTransId="{7302B49C-CC35-40C6-99A1-337913833914}"/>
    <dgm:cxn modelId="{9AF0789D-D1F8-4187-9222-C818192A6970}" srcId="{3A5DEA0B-E3ED-4D3A-8D40-BB9B5843A642}" destId="{ABF3F141-8D58-4C2C-B64D-20E25BB76276}" srcOrd="2" destOrd="0" parTransId="{B12E4AD9-1A14-4786-9254-369ECE1222D9}" sibTransId="{FD0BEE08-5A9B-45BA-8D21-76F9D8FEA52B}"/>
    <dgm:cxn modelId="{AEF347CF-6EAF-4976-937F-8DE0A19777C9}" srcId="{DFD9C1F3-39D2-4A2E-BC54-7884D5BCD0A5}" destId="{191D8746-0C7C-489F-A097-D0BBC86EC677}" srcOrd="0" destOrd="0" parTransId="{99F727C5-2270-4D33-BB2B-34B489584924}" sibTransId="{22B7B66E-B820-4E79-8569-F083EC2A37C3}"/>
    <dgm:cxn modelId="{12B5CF3D-093C-4BD2-97AB-C0E553F95BCF}" type="presOf" srcId="{0401BFBA-E0F1-42D0-A019-C1832A25AA4D}" destId="{4EE86BB2-9271-47CF-8270-62E7DAD579E8}" srcOrd="0" destOrd="1" presId="urn:microsoft.com/office/officeart/2005/8/layout/hList1"/>
    <dgm:cxn modelId="{04727780-3FB6-497B-8346-F6D5AD569EDC}" srcId="{BE6EA714-A1E2-4282-BDC5-6C956C0F9FB4}" destId="{D33F15EF-2330-47B5-9F8C-E9B572B93956}" srcOrd="1" destOrd="0" parTransId="{FA789F28-BD3B-45AA-AB30-20CD2A3CB596}" sibTransId="{58DD2424-22CA-4817-B54C-3591AF318015}"/>
    <dgm:cxn modelId="{FC1D7085-E544-4EA4-B663-F1EE7F0672CA}" srcId="{73DC75FD-AA38-4B19-951D-F58C52539607}" destId="{3A5DEA0B-E3ED-4D3A-8D40-BB9B5843A642}" srcOrd="2" destOrd="0" parTransId="{A00216B6-1923-45D4-AD9A-B2F153B74F63}" sibTransId="{0EB8F927-A0E7-4736-9F31-BF57CE85D38E}"/>
    <dgm:cxn modelId="{DFF5606E-ADF5-425F-932E-2E3082945196}" srcId="{BE6EA714-A1E2-4282-BDC5-6C956C0F9FB4}" destId="{28278498-57FA-4165-B328-B39BFFBE4CB3}" srcOrd="0" destOrd="0" parTransId="{862B596A-3A98-4323-888F-249F540F765A}" sibTransId="{04E5C869-CBC2-4F51-BB20-D2C3CF8290A1}"/>
    <dgm:cxn modelId="{B51FB9C2-1C6E-43AE-BC07-C39080FD2E35}" srcId="{3A5DEA0B-E3ED-4D3A-8D40-BB9B5843A642}" destId="{9A48CA69-0B02-46E3-B7DA-E9FF1C539977}" srcOrd="0" destOrd="0" parTransId="{E5C291D6-4457-4CBF-A78A-85E3E98433D3}" sibTransId="{508ED72E-51F0-4013-B51D-6E709E7599C6}"/>
    <dgm:cxn modelId="{AF51F79E-3366-40E2-9EFD-216F4478A12F}" srcId="{74756E74-45AA-4261-855A-DCD1A9A4F44C}" destId="{0401BFBA-E0F1-42D0-A019-C1832A25AA4D}" srcOrd="1" destOrd="0" parTransId="{4AA7C487-FD74-4D42-B5E3-E7150184BC63}" sibTransId="{5F566358-E83F-4EDA-860E-94A5AB005609}"/>
    <dgm:cxn modelId="{AEAF4C70-2E9C-4296-8437-97C5E19FC42E}" type="presOf" srcId="{ABF3F141-8D58-4C2C-B64D-20E25BB76276}" destId="{53DF314A-37B6-4239-9CF2-D52CA634EEE7}" srcOrd="0" destOrd="2" presId="urn:microsoft.com/office/officeart/2005/8/layout/hList1"/>
    <dgm:cxn modelId="{B09F2EA6-780C-4878-88CA-EB675C485409}" srcId="{3A5DEA0B-E3ED-4D3A-8D40-BB9B5843A642}" destId="{45264E1E-1FD9-4001-ABB1-2B5226178622}" srcOrd="3" destOrd="0" parTransId="{426EB364-C844-4EDA-9981-BB5CCB5CCEF2}" sibTransId="{44160CFF-3266-4F08-BB8A-BFF00F7776F0}"/>
    <dgm:cxn modelId="{001317AF-205C-4F1A-AF03-21262C2D632A}" type="presOf" srcId="{D33F15EF-2330-47B5-9F8C-E9B572B93956}" destId="{C5DE8138-9318-4794-85D8-368A30BEDCB1}" srcOrd="0" destOrd="1" presId="urn:microsoft.com/office/officeart/2005/8/layout/hList1"/>
    <dgm:cxn modelId="{A6B6D8BB-40DF-45D3-AB8C-8D75EDAC1FFF}" type="presOf" srcId="{28278498-57FA-4165-B328-B39BFFBE4CB3}" destId="{C5DE8138-9318-4794-85D8-368A30BEDCB1}" srcOrd="0" destOrd="0" presId="urn:microsoft.com/office/officeart/2005/8/layout/hList1"/>
    <dgm:cxn modelId="{56FD2ED3-C29C-4607-B9CD-D970D2E4BF07}" srcId="{73DC75FD-AA38-4B19-951D-F58C52539607}" destId="{74756E74-45AA-4261-855A-DCD1A9A4F44C}" srcOrd="3" destOrd="0" parTransId="{32946352-D096-4DCF-8250-A4CAF51A9447}" sibTransId="{ADC49E39-EF0B-47E2-9782-704DDDDC760E}"/>
    <dgm:cxn modelId="{04F1F069-BAA4-4FCE-8DE2-1AF9868745FF}" type="presOf" srcId="{FF0A8378-7B0C-4F36-9C41-8B2A93002D22}" destId="{4EE86BB2-9271-47CF-8270-62E7DAD579E8}" srcOrd="0" destOrd="0" presId="urn:microsoft.com/office/officeart/2005/8/layout/hList1"/>
    <dgm:cxn modelId="{B5B5FB12-8FF8-4A96-B6C1-1813C10FAC89}" type="presOf" srcId="{45264E1E-1FD9-4001-ABB1-2B5226178622}" destId="{53DF314A-37B6-4239-9CF2-D52CA634EEE7}" srcOrd="0" destOrd="3" presId="urn:microsoft.com/office/officeart/2005/8/layout/hList1"/>
    <dgm:cxn modelId="{6214CC2B-73A5-4B1C-926B-8D1D06557A47}" type="presOf" srcId="{146327B4-7EBE-4ED7-9F26-D740B835E1F3}" destId="{53DF314A-37B6-4239-9CF2-D52CA634EEE7}" srcOrd="0" destOrd="1" presId="urn:microsoft.com/office/officeart/2005/8/layout/hList1"/>
    <dgm:cxn modelId="{F330D382-222A-4DB3-8AF8-F9FE8718707A}" srcId="{3A5DEA0B-E3ED-4D3A-8D40-BB9B5843A642}" destId="{146327B4-7EBE-4ED7-9F26-D740B835E1F3}" srcOrd="1" destOrd="0" parTransId="{22323BEB-C0AA-485D-A3BB-E629FAB30176}" sibTransId="{11F87891-F70F-4463-965D-C8BF1BA2012E}"/>
    <dgm:cxn modelId="{FA4BFFE9-8E00-4708-8519-9F1DF8BE7464}" type="presOf" srcId="{BF6F8EB9-6DCE-4733-A365-F2C32623C855}" destId="{22DA6C95-1A56-4109-AD92-E62D915CDB8D}" srcOrd="0" destOrd="2" presId="urn:microsoft.com/office/officeart/2005/8/layout/hList1"/>
    <dgm:cxn modelId="{125F0B0E-228C-4068-AFFA-2AC4F22C1FD5}" type="presOf" srcId="{74756E74-45AA-4261-855A-DCD1A9A4F44C}" destId="{C701014E-1709-42C5-B454-0DBCE9D18F9E}" srcOrd="0" destOrd="0" presId="urn:microsoft.com/office/officeart/2005/8/layout/hList1"/>
    <dgm:cxn modelId="{04144FF5-3259-436E-BC8D-2ECD0786F966}" type="presOf" srcId="{3A5DEA0B-E3ED-4D3A-8D40-BB9B5843A642}" destId="{7838F1AD-8C80-4C2A-95B5-301925602A24}" srcOrd="0" destOrd="0" presId="urn:microsoft.com/office/officeart/2005/8/layout/hList1"/>
    <dgm:cxn modelId="{D38E2660-6E94-48E1-8F8B-62DCB05CF48F}" srcId="{73DC75FD-AA38-4B19-951D-F58C52539607}" destId="{DFD9C1F3-39D2-4A2E-BC54-7884D5BCD0A5}" srcOrd="1" destOrd="0" parTransId="{A64F2B36-A389-4488-B61F-DCF1DCBA571B}" sibTransId="{F2BD927C-5F16-4BFE-B5EA-ECDC01A48C7D}"/>
    <dgm:cxn modelId="{92253F7E-8163-4571-87C0-9A441AF1B8A0}" srcId="{73DC75FD-AA38-4B19-951D-F58C52539607}" destId="{BE6EA714-A1E2-4282-BDC5-6C956C0F9FB4}" srcOrd="0" destOrd="0" parTransId="{DA13B0DD-C697-4D33-BC09-C0D1236DA905}" sibTransId="{AE142265-A5A4-4EAB-9D09-C4602271DEAE}"/>
    <dgm:cxn modelId="{934D05EA-2FAA-470A-951C-4BD55CF845F7}" srcId="{74756E74-45AA-4261-855A-DCD1A9A4F44C}" destId="{FF0A8378-7B0C-4F36-9C41-8B2A93002D22}" srcOrd="0" destOrd="0" parTransId="{1B8A6863-F40B-4198-848D-241F965BE88F}" sibTransId="{5666295E-2CAA-4898-95B4-0C039334860A}"/>
    <dgm:cxn modelId="{25C8FE2A-857D-4CC5-A605-D0B4A7D10633}" type="presOf" srcId="{48C9E198-C336-43EF-A3E1-CE758DDCA0F7}" destId="{4EE86BB2-9271-47CF-8270-62E7DAD579E8}" srcOrd="0" destOrd="2" presId="urn:microsoft.com/office/officeart/2005/8/layout/hList1"/>
    <dgm:cxn modelId="{B9339075-5D92-4A82-A441-817F4725FB9A}" type="presParOf" srcId="{A1B59D5C-5721-4DA3-BE50-F0B3334279E8}" destId="{2746E1FF-39C4-4D6C-9317-5C156B82E9C7}" srcOrd="0" destOrd="0" presId="urn:microsoft.com/office/officeart/2005/8/layout/hList1"/>
    <dgm:cxn modelId="{96561DA1-E9DB-42D8-A0AC-B8454DBAF6C0}" type="presParOf" srcId="{2746E1FF-39C4-4D6C-9317-5C156B82E9C7}" destId="{AC071954-7EFC-40D5-B9B8-BA2BB363160B}" srcOrd="0" destOrd="0" presId="urn:microsoft.com/office/officeart/2005/8/layout/hList1"/>
    <dgm:cxn modelId="{D87A3747-05B4-4C8A-8AE8-50C5B2D2FBE8}" type="presParOf" srcId="{2746E1FF-39C4-4D6C-9317-5C156B82E9C7}" destId="{C5DE8138-9318-4794-85D8-368A30BEDCB1}" srcOrd="1" destOrd="0" presId="urn:microsoft.com/office/officeart/2005/8/layout/hList1"/>
    <dgm:cxn modelId="{81CFD3A4-5A4D-4CAD-AB14-FD351B595096}" type="presParOf" srcId="{A1B59D5C-5721-4DA3-BE50-F0B3334279E8}" destId="{875B633E-2B6E-4023-BD3B-383B7CF4D65E}" srcOrd="1" destOrd="0" presId="urn:microsoft.com/office/officeart/2005/8/layout/hList1"/>
    <dgm:cxn modelId="{CBABC27F-1C6A-4DA1-9511-B59396893341}" type="presParOf" srcId="{A1B59D5C-5721-4DA3-BE50-F0B3334279E8}" destId="{8F8EE90A-8734-4C73-891E-4A14F693F395}" srcOrd="2" destOrd="0" presId="urn:microsoft.com/office/officeart/2005/8/layout/hList1"/>
    <dgm:cxn modelId="{DF82F8CE-3DCF-418F-9644-E9513D8E6F37}" type="presParOf" srcId="{8F8EE90A-8734-4C73-891E-4A14F693F395}" destId="{1FA26F08-E37E-4A2F-BDE3-007BE553775D}" srcOrd="0" destOrd="0" presId="urn:microsoft.com/office/officeart/2005/8/layout/hList1"/>
    <dgm:cxn modelId="{CB09915E-EE13-44C3-A3C3-946FF37A3088}" type="presParOf" srcId="{8F8EE90A-8734-4C73-891E-4A14F693F395}" destId="{22DA6C95-1A56-4109-AD92-E62D915CDB8D}" srcOrd="1" destOrd="0" presId="urn:microsoft.com/office/officeart/2005/8/layout/hList1"/>
    <dgm:cxn modelId="{08D56D30-0163-4162-BFC7-0D32EC5F023F}" type="presParOf" srcId="{A1B59D5C-5721-4DA3-BE50-F0B3334279E8}" destId="{A546A8E2-3E91-4DBA-988A-C60A02BD0F78}" srcOrd="3" destOrd="0" presId="urn:microsoft.com/office/officeart/2005/8/layout/hList1"/>
    <dgm:cxn modelId="{4A31564F-0C62-421E-9A5F-C37931480B0E}" type="presParOf" srcId="{A1B59D5C-5721-4DA3-BE50-F0B3334279E8}" destId="{F88745AB-5CA2-4B61-84C0-E758510790CA}" srcOrd="4" destOrd="0" presId="urn:microsoft.com/office/officeart/2005/8/layout/hList1"/>
    <dgm:cxn modelId="{8FBC0413-A54A-40E0-9C11-8FB96D61C10A}" type="presParOf" srcId="{F88745AB-5CA2-4B61-84C0-E758510790CA}" destId="{7838F1AD-8C80-4C2A-95B5-301925602A24}" srcOrd="0" destOrd="0" presId="urn:microsoft.com/office/officeart/2005/8/layout/hList1"/>
    <dgm:cxn modelId="{B79C92C8-95FF-4ABC-AC96-39F6F5864E90}" type="presParOf" srcId="{F88745AB-5CA2-4B61-84C0-E758510790CA}" destId="{53DF314A-37B6-4239-9CF2-D52CA634EEE7}" srcOrd="1" destOrd="0" presId="urn:microsoft.com/office/officeart/2005/8/layout/hList1"/>
    <dgm:cxn modelId="{CB3D9648-E596-4812-A1FB-7719C8F73B4F}" type="presParOf" srcId="{A1B59D5C-5721-4DA3-BE50-F0B3334279E8}" destId="{E315921A-7570-4963-803F-47673EB3633B}" srcOrd="5" destOrd="0" presId="urn:microsoft.com/office/officeart/2005/8/layout/hList1"/>
    <dgm:cxn modelId="{AC3B532E-E6FE-4121-BA67-5DC1D50A26A3}" type="presParOf" srcId="{A1B59D5C-5721-4DA3-BE50-F0B3334279E8}" destId="{8B8B2B5A-8E3D-44D9-9927-F2E9B245376B}" srcOrd="6" destOrd="0" presId="urn:microsoft.com/office/officeart/2005/8/layout/hList1"/>
    <dgm:cxn modelId="{010E7892-3CE6-43BB-B986-FFEFDA9B14B8}" type="presParOf" srcId="{8B8B2B5A-8E3D-44D9-9927-F2E9B245376B}" destId="{C701014E-1709-42C5-B454-0DBCE9D18F9E}" srcOrd="0" destOrd="0" presId="urn:microsoft.com/office/officeart/2005/8/layout/hList1"/>
    <dgm:cxn modelId="{9B887B59-D1D8-43E1-97A2-875708BC3B97}" type="presParOf" srcId="{8B8B2B5A-8E3D-44D9-9927-F2E9B245376B}" destId="{4EE86BB2-9271-47CF-8270-62E7DAD579E8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C75FD-AA38-4B19-951D-F58C52539607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DFD9C1F3-39D2-4A2E-BC54-7884D5BCD0A5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強化董事職能</a:t>
          </a:r>
        </a:p>
      </dgm:t>
    </dgm:pt>
    <dgm:pt modelId="{A64F2B36-A389-4488-B61F-DCF1DCBA571B}" type="parTrans" cxnId="{D38E2660-6E94-48E1-8F8B-62DCB05CF48F}">
      <dgm:prSet/>
      <dgm:spPr/>
      <dgm:t>
        <a:bodyPr/>
        <a:lstStyle/>
        <a:p>
          <a:endParaRPr lang="zh-TW" altLang="en-US"/>
        </a:p>
      </dgm:t>
    </dgm:pt>
    <dgm:pt modelId="{F2BD927C-5F16-4BFE-B5EA-ECDC01A48C7D}" type="sibTrans" cxnId="{D38E2660-6E94-48E1-8F8B-62DCB05CF48F}">
      <dgm:prSet/>
      <dgm:spPr/>
      <dgm:t>
        <a:bodyPr/>
        <a:lstStyle/>
        <a:p>
          <a:endParaRPr lang="zh-TW" altLang="en-US"/>
        </a:p>
      </dgm:t>
    </dgm:pt>
    <dgm:pt modelId="{28278498-57FA-4165-B328-B39BFFBE4CB3}">
      <dgm:prSet custT="1"/>
      <dgm:spPr/>
      <dgm:t>
        <a:bodyPr/>
        <a:lstStyle/>
        <a:p>
          <a:pPr algn="just" hangingPunct="0"/>
          <a:r>
            <a:rPr lang="zh-TW" altLang="en-US" sz="1400" b="0" dirty="0">
              <a:solidFill>
                <a:schemeClr val="tx1"/>
              </a:solidFill>
            </a:rPr>
            <a:t>透過建立公司治理組織及落實內部控制機制，確保本公司所有人員及作業確實遵守相關法令規範。</a:t>
          </a:r>
        </a:p>
      </dgm:t>
    </dgm:pt>
    <dgm:pt modelId="{862B596A-3A98-4323-888F-249F540F765A}" type="parTrans" cxnId="{DFF5606E-ADF5-425F-932E-2E3082945196}">
      <dgm:prSet/>
      <dgm:spPr/>
      <dgm:t>
        <a:bodyPr/>
        <a:lstStyle/>
        <a:p>
          <a:endParaRPr lang="zh-TW" altLang="en-US"/>
        </a:p>
      </dgm:t>
    </dgm:pt>
    <dgm:pt modelId="{04E5C869-CBC2-4F51-BB20-D2C3CF8290A1}" type="sibTrans" cxnId="{DFF5606E-ADF5-425F-932E-2E3082945196}">
      <dgm:prSet/>
      <dgm:spPr/>
      <dgm:t>
        <a:bodyPr/>
        <a:lstStyle/>
        <a:p>
          <a:endParaRPr lang="zh-TW" altLang="en-US"/>
        </a:p>
      </dgm:t>
    </dgm:pt>
    <dgm:pt modelId="{D33F15EF-2330-47B5-9F8C-E9B572B93956}">
      <dgm:prSet custT="1"/>
      <dgm:spPr/>
      <dgm:t>
        <a:bodyPr/>
        <a:lstStyle/>
        <a:p>
          <a:pPr algn="just" hangingPunct="0"/>
          <a:r>
            <a:rPr lang="zh-TW" altLang="en-US" sz="1400" b="0" dirty="0">
              <a:solidFill>
                <a:schemeClr val="tx1"/>
              </a:solidFill>
            </a:rPr>
            <a:t>已建立智慧財產管理計畫，依此遵循執行。本公司研發之產品必要時依法申請專利以保障公司權益。</a:t>
          </a:r>
        </a:p>
      </dgm:t>
    </dgm:pt>
    <dgm:pt modelId="{FA789F28-BD3B-45AA-AB30-20CD2A3CB596}" type="parTrans" cxnId="{04727780-3FB6-497B-8346-F6D5AD569EDC}">
      <dgm:prSet/>
      <dgm:spPr/>
      <dgm:t>
        <a:bodyPr/>
        <a:lstStyle/>
        <a:p>
          <a:endParaRPr lang="zh-TW" altLang="en-US"/>
        </a:p>
      </dgm:t>
    </dgm:pt>
    <dgm:pt modelId="{58DD2424-22CA-4817-B54C-3591AF318015}" type="sibTrans" cxnId="{04727780-3FB6-497B-8346-F6D5AD569EDC}">
      <dgm:prSet/>
      <dgm:spPr/>
      <dgm:t>
        <a:bodyPr/>
        <a:lstStyle/>
        <a:p>
          <a:endParaRPr lang="zh-TW" altLang="en-US"/>
        </a:p>
      </dgm:t>
    </dgm:pt>
    <dgm:pt modelId="{191D8746-0C7C-489F-A097-D0BBC86EC677}">
      <dgm:prSet custT="1"/>
      <dgm:spPr/>
      <dgm:t>
        <a:bodyPr/>
        <a:lstStyle/>
        <a:p>
          <a:pPr algn="just" hangingPunct="0">
            <a:spcAft>
              <a:spcPts val="150"/>
            </a:spcAft>
          </a:pPr>
          <a:r>
            <a:rPr lang="zh-TW" altLang="en-US" sz="1400" dirty="0">
              <a:solidFill>
                <a:schemeClr val="tx1"/>
              </a:solidFill>
            </a:rPr>
            <a:t>規劃相</a:t>
          </a:r>
          <a:r>
            <a:rPr lang="zh-TW" altLang="en-US" sz="1400" u="none" dirty="0">
              <a:solidFill>
                <a:schemeClr val="tx1"/>
              </a:solidFill>
            </a:rPr>
            <a:t>關進修課程，增強董事對於最新法令及制度的知識。</a:t>
          </a:r>
        </a:p>
      </dgm:t>
    </dgm:pt>
    <dgm:pt modelId="{99F727C5-2270-4D33-BB2B-34B489584924}" type="parTrans" cxnId="{AEF347CF-6EAF-4976-937F-8DE0A19777C9}">
      <dgm:prSet/>
      <dgm:spPr/>
      <dgm:t>
        <a:bodyPr/>
        <a:lstStyle/>
        <a:p>
          <a:endParaRPr lang="zh-TW" altLang="en-US"/>
        </a:p>
      </dgm:t>
    </dgm:pt>
    <dgm:pt modelId="{22B7B66E-B820-4E79-8569-F083EC2A37C3}" type="sibTrans" cxnId="{AEF347CF-6EAF-4976-937F-8DE0A19777C9}">
      <dgm:prSet/>
      <dgm:spPr/>
      <dgm:t>
        <a:bodyPr/>
        <a:lstStyle/>
        <a:p>
          <a:endParaRPr lang="zh-TW" altLang="en-US"/>
        </a:p>
      </dgm:t>
    </dgm:pt>
    <dgm:pt modelId="{3A5DEA0B-E3ED-4D3A-8D40-BB9B5843A642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利害關係人溝通</a:t>
          </a:r>
        </a:p>
      </dgm:t>
    </dgm:pt>
    <dgm:pt modelId="{A00216B6-1923-45D4-AD9A-B2F153B74F63}" type="parTrans" cxnId="{FC1D7085-E544-4EA4-B663-F1EE7F0672CA}">
      <dgm:prSet/>
      <dgm:spPr/>
      <dgm:t>
        <a:bodyPr/>
        <a:lstStyle/>
        <a:p>
          <a:endParaRPr lang="zh-TW" altLang="en-US"/>
        </a:p>
      </dgm:t>
    </dgm:pt>
    <dgm:pt modelId="{0EB8F927-A0E7-4736-9F31-BF57CE85D38E}" type="sibTrans" cxnId="{FC1D7085-E544-4EA4-B663-F1EE7F0672CA}">
      <dgm:prSet/>
      <dgm:spPr/>
      <dgm:t>
        <a:bodyPr/>
        <a:lstStyle/>
        <a:p>
          <a:endParaRPr lang="zh-TW" altLang="en-US"/>
        </a:p>
      </dgm:t>
    </dgm:pt>
    <dgm:pt modelId="{9A48CA69-0B02-46E3-B7DA-E9FF1C539977}">
      <dgm:prSet custT="1"/>
      <dgm:spPr/>
      <dgm:t>
        <a:bodyPr/>
        <a:lstStyle/>
        <a:p>
          <a:pPr algn="just" hangingPunct="0"/>
          <a:r>
            <a:rPr lang="zh-TW" altLang="en-US" sz="1400" dirty="0">
              <a:solidFill>
                <a:schemeClr val="tx1"/>
              </a:solidFill>
            </a:rPr>
            <a:t>利害關係人所關注之重要議題，皆設有相應之溝通管道。透過積極溝通，與利害關係人建立長遠之夥伴關係。</a:t>
          </a:r>
        </a:p>
      </dgm:t>
    </dgm:pt>
    <dgm:pt modelId="{E5C291D6-4457-4CBF-A78A-85E3E98433D3}" type="parTrans" cxnId="{B51FB9C2-1C6E-43AE-BC07-C39080FD2E35}">
      <dgm:prSet/>
      <dgm:spPr/>
      <dgm:t>
        <a:bodyPr/>
        <a:lstStyle/>
        <a:p>
          <a:endParaRPr lang="zh-TW" altLang="en-US"/>
        </a:p>
      </dgm:t>
    </dgm:pt>
    <dgm:pt modelId="{508ED72E-51F0-4013-B51D-6E709E7599C6}" type="sibTrans" cxnId="{B51FB9C2-1C6E-43AE-BC07-C39080FD2E35}">
      <dgm:prSet/>
      <dgm:spPr/>
      <dgm:t>
        <a:bodyPr/>
        <a:lstStyle/>
        <a:p>
          <a:endParaRPr lang="zh-TW" altLang="en-US"/>
        </a:p>
      </dgm:t>
    </dgm:pt>
    <dgm:pt modelId="{146327B4-7EBE-4ED7-9F26-D740B835E1F3}">
      <dgm:prSet custT="1"/>
      <dgm:spPr/>
      <dgm:t>
        <a:bodyPr/>
        <a:lstStyle/>
        <a:p>
          <a:pPr algn="just" hangingPunct="0"/>
          <a:r>
            <a:rPr lang="zh-TW" altLang="en-US" sz="1400" dirty="0">
              <a:solidFill>
                <a:schemeClr val="tx1"/>
              </a:solidFill>
            </a:rPr>
            <a:t>相關溝通機制與執行成果，每年呈報董事會並揭露於公司網站。</a:t>
          </a:r>
        </a:p>
      </dgm:t>
    </dgm:pt>
    <dgm:pt modelId="{22323BEB-C0AA-485D-A3BB-E629FAB30176}" type="parTrans" cxnId="{F330D382-222A-4DB3-8AF8-F9FE8718707A}">
      <dgm:prSet/>
      <dgm:spPr/>
      <dgm:t>
        <a:bodyPr/>
        <a:lstStyle/>
        <a:p>
          <a:endParaRPr lang="zh-TW" altLang="en-US"/>
        </a:p>
      </dgm:t>
    </dgm:pt>
    <dgm:pt modelId="{11F87891-F70F-4463-965D-C8BF1BA2012E}" type="sibTrans" cxnId="{F330D382-222A-4DB3-8AF8-F9FE8718707A}">
      <dgm:prSet/>
      <dgm:spPr/>
      <dgm:t>
        <a:bodyPr/>
        <a:lstStyle/>
        <a:p>
          <a:endParaRPr lang="zh-TW" altLang="en-US"/>
        </a:p>
      </dgm:t>
    </dgm:pt>
    <dgm:pt modelId="{2FC7408C-B1D5-4838-99BD-D9E585D4EE2A}">
      <dgm:prSet custT="1"/>
      <dgm:spPr/>
      <dgm:t>
        <a:bodyPr/>
        <a:lstStyle/>
        <a:p>
          <a:pPr algn="just" hangingPunct="0">
            <a:spcAft>
              <a:spcPts val="150"/>
            </a:spcAft>
          </a:pPr>
          <a:r>
            <a:rPr lang="zh-TW" altLang="en-US" sz="1400" u="none" dirty="0">
              <a:solidFill>
                <a:schemeClr val="tx1"/>
              </a:solidFill>
            </a:rPr>
            <a:t>投保董事責任險</a:t>
          </a:r>
          <a:r>
            <a:rPr lang="zh-TW" altLang="en-US" sz="1400" dirty="0">
              <a:solidFill>
                <a:schemeClr val="tx1"/>
              </a:solidFill>
            </a:rPr>
            <a:t>，保證其受到訴訟或求償之情形。</a:t>
          </a:r>
        </a:p>
      </dgm:t>
    </dgm:pt>
    <dgm:pt modelId="{C88B6589-6307-4407-BA9F-892A722DD7E1}" type="parTrans" cxnId="{9493DAC9-145D-4EBE-B328-148ED290FE28}">
      <dgm:prSet/>
      <dgm:spPr/>
      <dgm:t>
        <a:bodyPr/>
        <a:lstStyle/>
        <a:p>
          <a:endParaRPr lang="zh-TW" altLang="en-US"/>
        </a:p>
      </dgm:t>
    </dgm:pt>
    <dgm:pt modelId="{C68AEE95-7481-41CE-ADCE-91F52EB610F3}" type="sibTrans" cxnId="{9493DAC9-145D-4EBE-B328-148ED290FE28}">
      <dgm:prSet/>
      <dgm:spPr/>
      <dgm:t>
        <a:bodyPr/>
        <a:lstStyle/>
        <a:p>
          <a:endParaRPr lang="zh-TW" altLang="en-US"/>
        </a:p>
      </dgm:t>
    </dgm:pt>
    <dgm:pt modelId="{0357EE4E-0219-471A-8491-CD45C46721EB}">
      <dgm:prSet custT="1"/>
      <dgm:spPr/>
      <dgm:t>
        <a:bodyPr/>
        <a:lstStyle/>
        <a:p>
          <a:pPr algn="just" hangingPunct="0">
            <a:spcAft>
              <a:spcPts val="150"/>
            </a:spcAft>
          </a:pPr>
          <a:r>
            <a:rPr lang="zh-TW" altLang="en-US" sz="1400" dirty="0">
              <a:solidFill>
                <a:schemeClr val="tx1"/>
              </a:solidFill>
            </a:rPr>
            <a:t>每年不定期會計師及稽核主管與獨立董事進行單獨溝通，強化公司治理運作情形。</a:t>
          </a:r>
        </a:p>
      </dgm:t>
    </dgm:pt>
    <dgm:pt modelId="{1669A858-31C5-4203-AFAB-2936ECCC3F6B}" type="parTrans" cxnId="{E513DF22-B120-4B41-A5A5-2A6704573E21}">
      <dgm:prSet/>
      <dgm:spPr/>
      <dgm:t>
        <a:bodyPr/>
        <a:lstStyle/>
        <a:p>
          <a:endParaRPr lang="zh-TW" altLang="en-US"/>
        </a:p>
      </dgm:t>
    </dgm:pt>
    <dgm:pt modelId="{BE4BEF0F-6B76-4B96-A0DF-0C92E6A106CD}" type="sibTrans" cxnId="{E513DF22-B120-4B41-A5A5-2A6704573E21}">
      <dgm:prSet/>
      <dgm:spPr/>
      <dgm:t>
        <a:bodyPr/>
        <a:lstStyle/>
        <a:p>
          <a:endParaRPr lang="zh-TW" altLang="en-US"/>
        </a:p>
      </dgm:t>
    </dgm:pt>
    <dgm:pt modelId="{68F6A669-BD24-4DBB-A810-E91E7CB71ADA}">
      <dgm:prSet custT="1"/>
      <dgm:spPr/>
      <dgm:t>
        <a:bodyPr/>
        <a:lstStyle/>
        <a:p>
          <a:r>
            <a:rPr lang="zh-TW" altLang="en-US" sz="1600" b="1" dirty="0"/>
            <a:t>社會經濟與法令遵循</a:t>
          </a:r>
          <a:endParaRPr lang="zh-TW" altLang="en-US" sz="1600" dirty="0"/>
        </a:p>
      </dgm:t>
    </dgm:pt>
    <dgm:pt modelId="{0120DE3D-55D0-4C7E-95D6-9BF91FE313E5}" type="parTrans" cxnId="{7F9D8D6C-F7E3-47BB-8517-B1F65412294F}">
      <dgm:prSet/>
      <dgm:spPr/>
      <dgm:t>
        <a:bodyPr/>
        <a:lstStyle/>
        <a:p>
          <a:endParaRPr lang="zh-TW" altLang="en-US"/>
        </a:p>
      </dgm:t>
    </dgm:pt>
    <dgm:pt modelId="{AE28706C-5B37-4864-ABB5-43B22DFDEC4D}" type="sibTrans" cxnId="{7F9D8D6C-F7E3-47BB-8517-B1F65412294F}">
      <dgm:prSet/>
      <dgm:spPr/>
      <dgm:t>
        <a:bodyPr/>
        <a:lstStyle/>
        <a:p>
          <a:endParaRPr lang="zh-TW" altLang="en-US"/>
        </a:p>
      </dgm:t>
    </dgm:pt>
    <dgm:pt modelId="{522A74D3-1FF3-412C-B49C-E42BCF51598A}" type="pres">
      <dgm:prSet presAssocID="{73DC75FD-AA38-4B19-951D-F58C525396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25BC11-2609-468F-BAD2-84B7B89D9B17}" type="pres">
      <dgm:prSet presAssocID="{68F6A669-BD24-4DBB-A810-E91E7CB71ADA}" presName="composite" presStyleCnt="0"/>
      <dgm:spPr/>
    </dgm:pt>
    <dgm:pt modelId="{1F4D450E-A9D6-474E-BD37-1026858BB4F9}" type="pres">
      <dgm:prSet presAssocID="{68F6A669-BD24-4DBB-A810-E91E7CB71ADA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1D5DA1-4BE9-4A8C-BDCF-3080FED6548F}" type="pres">
      <dgm:prSet presAssocID="{68F6A669-BD24-4DBB-A810-E91E7CB71AD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6156FC-A76A-4E86-87FD-697623A9BE03}" type="pres">
      <dgm:prSet presAssocID="{AE28706C-5B37-4864-ABB5-43B22DFDEC4D}" presName="space" presStyleCnt="0"/>
      <dgm:spPr/>
    </dgm:pt>
    <dgm:pt modelId="{9DB394E4-5105-4688-85FE-76A8BCF9B5E8}" type="pres">
      <dgm:prSet presAssocID="{DFD9C1F3-39D2-4A2E-BC54-7884D5BCD0A5}" presName="composite" presStyleCnt="0"/>
      <dgm:spPr/>
    </dgm:pt>
    <dgm:pt modelId="{E43B9E3E-EC9C-4E77-96FC-FAF7E4CD4858}" type="pres">
      <dgm:prSet presAssocID="{DFD9C1F3-39D2-4A2E-BC54-7884D5BCD0A5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746701-2D96-4D03-AB22-0115FB359118}" type="pres">
      <dgm:prSet presAssocID="{DFD9C1F3-39D2-4A2E-BC54-7884D5BCD0A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5FACCF-84BD-4EAF-A3AA-933F86F015B8}" type="pres">
      <dgm:prSet presAssocID="{F2BD927C-5F16-4BFE-B5EA-ECDC01A48C7D}" presName="space" presStyleCnt="0"/>
      <dgm:spPr/>
    </dgm:pt>
    <dgm:pt modelId="{958BAE6D-2A8F-4709-92E5-CE61152DAEE4}" type="pres">
      <dgm:prSet presAssocID="{3A5DEA0B-E3ED-4D3A-8D40-BB9B5843A642}" presName="composite" presStyleCnt="0"/>
      <dgm:spPr/>
    </dgm:pt>
    <dgm:pt modelId="{B5FFE555-4B3C-4622-B67A-E25D91C745EB}" type="pres">
      <dgm:prSet presAssocID="{3A5DEA0B-E3ED-4D3A-8D40-BB9B5843A642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7B53F5-F24B-44B3-B2B7-01E753BE5C11}" type="pres">
      <dgm:prSet presAssocID="{3A5DEA0B-E3ED-4D3A-8D40-BB9B5843A64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04FCB5-B4D7-4F3A-975B-4699F19B9F26}" type="presOf" srcId="{DFD9C1F3-39D2-4A2E-BC54-7884D5BCD0A5}" destId="{E43B9E3E-EC9C-4E77-96FC-FAF7E4CD4858}" srcOrd="0" destOrd="0" presId="urn:microsoft.com/office/officeart/2005/8/layout/hList1"/>
    <dgm:cxn modelId="{13F6D6C7-A4F5-4FA4-A0D9-377B1BDBF24E}" type="presOf" srcId="{0357EE4E-0219-471A-8491-CD45C46721EB}" destId="{08746701-2D96-4D03-AB22-0115FB359118}" srcOrd="0" destOrd="2" presId="urn:microsoft.com/office/officeart/2005/8/layout/hList1"/>
    <dgm:cxn modelId="{D8EE6B5C-0DA5-4FF8-94B6-A6A2B2FF8B36}" type="presOf" srcId="{9A48CA69-0B02-46E3-B7DA-E9FF1C539977}" destId="{9D7B53F5-F24B-44B3-B2B7-01E753BE5C11}" srcOrd="0" destOrd="0" presId="urn:microsoft.com/office/officeart/2005/8/layout/hList1"/>
    <dgm:cxn modelId="{B51FB9C2-1C6E-43AE-BC07-C39080FD2E35}" srcId="{3A5DEA0B-E3ED-4D3A-8D40-BB9B5843A642}" destId="{9A48CA69-0B02-46E3-B7DA-E9FF1C539977}" srcOrd="0" destOrd="0" parTransId="{E5C291D6-4457-4CBF-A78A-85E3E98433D3}" sibTransId="{508ED72E-51F0-4013-B51D-6E709E7599C6}"/>
    <dgm:cxn modelId="{7C2DAA7E-94ED-4847-BA08-64063F6C013D}" type="presOf" srcId="{28278498-57FA-4165-B328-B39BFFBE4CB3}" destId="{141D5DA1-4BE9-4A8C-BDCF-3080FED6548F}" srcOrd="0" destOrd="0" presId="urn:microsoft.com/office/officeart/2005/8/layout/hList1"/>
    <dgm:cxn modelId="{CCAD5CE7-ADF7-46C5-83A3-107B76F16614}" type="presOf" srcId="{2FC7408C-B1D5-4838-99BD-D9E585D4EE2A}" destId="{08746701-2D96-4D03-AB22-0115FB359118}" srcOrd="0" destOrd="1" presId="urn:microsoft.com/office/officeart/2005/8/layout/hList1"/>
    <dgm:cxn modelId="{287BA325-0622-4AC2-A273-D15C7887C1DE}" type="presOf" srcId="{191D8746-0C7C-489F-A097-D0BBC86EC677}" destId="{08746701-2D96-4D03-AB22-0115FB359118}" srcOrd="0" destOrd="0" presId="urn:microsoft.com/office/officeart/2005/8/layout/hList1"/>
    <dgm:cxn modelId="{04727780-3FB6-497B-8346-F6D5AD569EDC}" srcId="{68F6A669-BD24-4DBB-A810-E91E7CB71ADA}" destId="{D33F15EF-2330-47B5-9F8C-E9B572B93956}" srcOrd="1" destOrd="0" parTransId="{FA789F28-BD3B-45AA-AB30-20CD2A3CB596}" sibTransId="{58DD2424-22CA-4817-B54C-3591AF318015}"/>
    <dgm:cxn modelId="{6DE76650-79B6-4FB0-B425-C991FCDFB85A}" type="presOf" srcId="{3A5DEA0B-E3ED-4D3A-8D40-BB9B5843A642}" destId="{B5FFE555-4B3C-4622-B67A-E25D91C745EB}" srcOrd="0" destOrd="0" presId="urn:microsoft.com/office/officeart/2005/8/layout/hList1"/>
    <dgm:cxn modelId="{DFF5606E-ADF5-425F-932E-2E3082945196}" srcId="{68F6A669-BD24-4DBB-A810-E91E7CB71ADA}" destId="{28278498-57FA-4165-B328-B39BFFBE4CB3}" srcOrd="0" destOrd="0" parTransId="{862B596A-3A98-4323-888F-249F540F765A}" sibTransId="{04E5C869-CBC2-4F51-BB20-D2C3CF8290A1}"/>
    <dgm:cxn modelId="{D38E2660-6E94-48E1-8F8B-62DCB05CF48F}" srcId="{73DC75FD-AA38-4B19-951D-F58C52539607}" destId="{DFD9C1F3-39D2-4A2E-BC54-7884D5BCD0A5}" srcOrd="1" destOrd="0" parTransId="{A64F2B36-A389-4488-B61F-DCF1DCBA571B}" sibTransId="{F2BD927C-5F16-4BFE-B5EA-ECDC01A48C7D}"/>
    <dgm:cxn modelId="{F330D382-222A-4DB3-8AF8-F9FE8718707A}" srcId="{3A5DEA0B-E3ED-4D3A-8D40-BB9B5843A642}" destId="{146327B4-7EBE-4ED7-9F26-D740B835E1F3}" srcOrd="1" destOrd="0" parTransId="{22323BEB-C0AA-485D-A3BB-E629FAB30176}" sibTransId="{11F87891-F70F-4463-965D-C8BF1BA2012E}"/>
    <dgm:cxn modelId="{ACAFF8FA-EBE3-469D-B0F8-E3C28348D57B}" type="presOf" srcId="{68F6A669-BD24-4DBB-A810-E91E7CB71ADA}" destId="{1F4D450E-A9D6-474E-BD37-1026858BB4F9}" srcOrd="0" destOrd="0" presId="urn:microsoft.com/office/officeart/2005/8/layout/hList1"/>
    <dgm:cxn modelId="{E513DF22-B120-4B41-A5A5-2A6704573E21}" srcId="{DFD9C1F3-39D2-4A2E-BC54-7884D5BCD0A5}" destId="{0357EE4E-0219-471A-8491-CD45C46721EB}" srcOrd="2" destOrd="0" parTransId="{1669A858-31C5-4203-AFAB-2936ECCC3F6B}" sibTransId="{BE4BEF0F-6B76-4B96-A0DF-0C92E6A106CD}"/>
    <dgm:cxn modelId="{4291E3FF-10F9-4AFF-B4DA-113D3C5F1E9F}" type="presOf" srcId="{146327B4-7EBE-4ED7-9F26-D740B835E1F3}" destId="{9D7B53F5-F24B-44B3-B2B7-01E753BE5C11}" srcOrd="0" destOrd="1" presId="urn:microsoft.com/office/officeart/2005/8/layout/hList1"/>
    <dgm:cxn modelId="{FFB79A32-1606-47D7-ACF1-5474EF40A964}" type="presOf" srcId="{D33F15EF-2330-47B5-9F8C-E9B572B93956}" destId="{141D5DA1-4BE9-4A8C-BDCF-3080FED6548F}" srcOrd="0" destOrd="1" presId="urn:microsoft.com/office/officeart/2005/8/layout/hList1"/>
    <dgm:cxn modelId="{9493DAC9-145D-4EBE-B328-148ED290FE28}" srcId="{DFD9C1F3-39D2-4A2E-BC54-7884D5BCD0A5}" destId="{2FC7408C-B1D5-4838-99BD-D9E585D4EE2A}" srcOrd="1" destOrd="0" parTransId="{C88B6589-6307-4407-BA9F-892A722DD7E1}" sibTransId="{C68AEE95-7481-41CE-ADCE-91F52EB610F3}"/>
    <dgm:cxn modelId="{FC1D7085-E544-4EA4-B663-F1EE7F0672CA}" srcId="{73DC75FD-AA38-4B19-951D-F58C52539607}" destId="{3A5DEA0B-E3ED-4D3A-8D40-BB9B5843A642}" srcOrd="2" destOrd="0" parTransId="{A00216B6-1923-45D4-AD9A-B2F153B74F63}" sibTransId="{0EB8F927-A0E7-4736-9F31-BF57CE85D38E}"/>
    <dgm:cxn modelId="{AEF347CF-6EAF-4976-937F-8DE0A19777C9}" srcId="{DFD9C1F3-39D2-4A2E-BC54-7884D5BCD0A5}" destId="{191D8746-0C7C-489F-A097-D0BBC86EC677}" srcOrd="0" destOrd="0" parTransId="{99F727C5-2270-4D33-BB2B-34B489584924}" sibTransId="{22B7B66E-B820-4E79-8569-F083EC2A37C3}"/>
    <dgm:cxn modelId="{7F9D8D6C-F7E3-47BB-8517-B1F65412294F}" srcId="{73DC75FD-AA38-4B19-951D-F58C52539607}" destId="{68F6A669-BD24-4DBB-A810-E91E7CB71ADA}" srcOrd="0" destOrd="0" parTransId="{0120DE3D-55D0-4C7E-95D6-9BF91FE313E5}" sibTransId="{AE28706C-5B37-4864-ABB5-43B22DFDEC4D}"/>
    <dgm:cxn modelId="{6A5CCE48-596B-445F-B841-705AE887264A}" type="presOf" srcId="{73DC75FD-AA38-4B19-951D-F58C52539607}" destId="{522A74D3-1FF3-412C-B49C-E42BCF51598A}" srcOrd="0" destOrd="0" presId="urn:microsoft.com/office/officeart/2005/8/layout/hList1"/>
    <dgm:cxn modelId="{6A61AD07-1A5A-4C92-AD1D-3322F4095043}" type="presParOf" srcId="{522A74D3-1FF3-412C-B49C-E42BCF51598A}" destId="{AA25BC11-2609-468F-BAD2-84B7B89D9B17}" srcOrd="0" destOrd="0" presId="urn:microsoft.com/office/officeart/2005/8/layout/hList1"/>
    <dgm:cxn modelId="{5B6CDAA3-8C1B-4C07-A1CB-3E11FCF20EED}" type="presParOf" srcId="{AA25BC11-2609-468F-BAD2-84B7B89D9B17}" destId="{1F4D450E-A9D6-474E-BD37-1026858BB4F9}" srcOrd="0" destOrd="0" presId="urn:microsoft.com/office/officeart/2005/8/layout/hList1"/>
    <dgm:cxn modelId="{16C7D523-26CF-4AF8-8A6C-53F7181EAFF0}" type="presParOf" srcId="{AA25BC11-2609-468F-BAD2-84B7B89D9B17}" destId="{141D5DA1-4BE9-4A8C-BDCF-3080FED6548F}" srcOrd="1" destOrd="0" presId="urn:microsoft.com/office/officeart/2005/8/layout/hList1"/>
    <dgm:cxn modelId="{8A196574-CD85-4680-A1A3-FCAC31CE8EAA}" type="presParOf" srcId="{522A74D3-1FF3-412C-B49C-E42BCF51598A}" destId="{5A6156FC-A76A-4E86-87FD-697623A9BE03}" srcOrd="1" destOrd="0" presId="urn:microsoft.com/office/officeart/2005/8/layout/hList1"/>
    <dgm:cxn modelId="{2BB68E44-A67E-425F-BC91-79377EDB5699}" type="presParOf" srcId="{522A74D3-1FF3-412C-B49C-E42BCF51598A}" destId="{9DB394E4-5105-4688-85FE-76A8BCF9B5E8}" srcOrd="2" destOrd="0" presId="urn:microsoft.com/office/officeart/2005/8/layout/hList1"/>
    <dgm:cxn modelId="{D25CE8B1-624A-4CBF-9266-E3D9582DD059}" type="presParOf" srcId="{9DB394E4-5105-4688-85FE-76A8BCF9B5E8}" destId="{E43B9E3E-EC9C-4E77-96FC-FAF7E4CD4858}" srcOrd="0" destOrd="0" presId="urn:microsoft.com/office/officeart/2005/8/layout/hList1"/>
    <dgm:cxn modelId="{29BFB75C-EC92-4CEB-B256-FC42AE1A6C1F}" type="presParOf" srcId="{9DB394E4-5105-4688-85FE-76A8BCF9B5E8}" destId="{08746701-2D96-4D03-AB22-0115FB359118}" srcOrd="1" destOrd="0" presId="urn:microsoft.com/office/officeart/2005/8/layout/hList1"/>
    <dgm:cxn modelId="{80638B26-F1B6-48A5-B372-828B93BA5603}" type="presParOf" srcId="{522A74D3-1FF3-412C-B49C-E42BCF51598A}" destId="{235FACCF-84BD-4EAF-A3AA-933F86F015B8}" srcOrd="3" destOrd="0" presId="urn:microsoft.com/office/officeart/2005/8/layout/hList1"/>
    <dgm:cxn modelId="{D4993A0F-0F22-42E2-B26C-6973E5557651}" type="presParOf" srcId="{522A74D3-1FF3-412C-B49C-E42BCF51598A}" destId="{958BAE6D-2A8F-4709-92E5-CE61152DAEE4}" srcOrd="4" destOrd="0" presId="urn:microsoft.com/office/officeart/2005/8/layout/hList1"/>
    <dgm:cxn modelId="{698286BC-49D1-40D5-B603-9FF9124BDD46}" type="presParOf" srcId="{958BAE6D-2A8F-4709-92E5-CE61152DAEE4}" destId="{B5FFE555-4B3C-4622-B67A-E25D91C745EB}" srcOrd="0" destOrd="0" presId="urn:microsoft.com/office/officeart/2005/8/layout/hList1"/>
    <dgm:cxn modelId="{E71BD41F-C018-44B7-ADA4-206AC6D2623B}" type="presParOf" srcId="{958BAE6D-2A8F-4709-92E5-CE61152DAEE4}" destId="{9D7B53F5-F24B-44B3-B2B7-01E753BE5C11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E53FF-6A8E-46DD-A275-5F6391041573}" type="doc">
      <dgm:prSet loTypeId="urn:microsoft.com/office/officeart/2005/8/layout/defaul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C6E5E85D-6A97-41F7-BEFA-15AB7317BBC7}">
      <dgm:prSet phldrT="[文字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6350" cap="rnd" cmpd="sng" algn="ctr">
          <a:solidFill>
            <a:srgbClr val="003399"/>
          </a:solidFill>
          <a:prstDash val="solid"/>
        </a:ln>
        <a:effectLst/>
      </dgm:spPr>
      <dgm:t>
        <a:bodyPr spcFirstLastPara="0" vert="horz" wrap="square" lIns="128016" tIns="73152" rIns="128016" bIns="73152" numCol="1" spcCol="1270" anchor="t" anchorCtr="0"/>
        <a:lstStyle/>
        <a:p>
          <a:pPr algn="ctr">
            <a:buNone/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供應商選定</a:t>
          </a:r>
          <a:endParaRPr lang="zh-TW" altLang="en-US" sz="1400" b="1" u="sng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6175DA5-55CE-4897-8C3A-5D591D5D1DD1}" type="parTrans" cxnId="{18FF90E9-B722-4B28-9109-1AD1B3C8E325}">
      <dgm:prSet/>
      <dgm:spPr/>
      <dgm:t>
        <a:bodyPr/>
        <a:lstStyle/>
        <a:p>
          <a:pPr algn="l"/>
          <a:endParaRPr lang="zh-TW" altLang="en-US" sz="1200"/>
        </a:p>
      </dgm:t>
    </dgm:pt>
    <dgm:pt modelId="{53FF5C9D-F7EF-4FFB-B912-DB83BE357139}" type="sibTrans" cxnId="{18FF90E9-B722-4B28-9109-1AD1B3C8E325}">
      <dgm:prSet/>
      <dgm:spPr/>
      <dgm:t>
        <a:bodyPr/>
        <a:lstStyle/>
        <a:p>
          <a:pPr algn="l"/>
          <a:endParaRPr lang="zh-TW" altLang="en-US" sz="1200"/>
        </a:p>
      </dgm:t>
    </dgm:pt>
    <dgm:pt modelId="{0900F63B-BCC2-4514-8955-80EB1F0F2986}">
      <dgm:prSet phldrT="[文字]" custT="1"/>
      <dgm:spPr>
        <a:ln>
          <a:solidFill>
            <a:srgbClr val="003399"/>
          </a:solidFill>
        </a:ln>
      </dgm:spPr>
      <dgm:t>
        <a:bodyPr anchor="t"/>
        <a:lstStyle/>
        <a:p>
          <a:pPr algn="just" hangingPunct="0">
            <a:lnSpc>
              <a:spcPts val="1900"/>
            </a:lnSpc>
            <a:spcBef>
              <a:spcPts val="600"/>
            </a:spcBef>
            <a:spcAft>
              <a:spcPts val="0"/>
            </a:spcAft>
            <a:buSzPct val="100000"/>
            <a:buFont typeface="Arial" panose="020B0604020202020204" pitchFamily="34" charset="0"/>
            <a:buChar char="•"/>
          </a:pPr>
          <a:r>
            <a:rPr 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</a:t>
          </a: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採購、品質及研發單位，共同組成</a:t>
          </a:r>
          <a:r>
            <a:rPr 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評估小組</a:t>
          </a: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進行供應商</a:t>
          </a:r>
          <a:r>
            <a:rPr 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D1E822A-FAA2-4E62-B4E5-26DD4A1A9F78}" type="parTrans" cxnId="{B458DC0C-321E-4AED-B49F-71530AC982CE}">
      <dgm:prSet/>
      <dgm:spPr/>
      <dgm:t>
        <a:bodyPr/>
        <a:lstStyle/>
        <a:p>
          <a:pPr algn="l"/>
          <a:endParaRPr lang="zh-TW" altLang="en-US" sz="1200"/>
        </a:p>
      </dgm:t>
    </dgm:pt>
    <dgm:pt modelId="{FEB7D852-60A6-420F-A148-B31C3C64A8F9}" type="sibTrans" cxnId="{B458DC0C-321E-4AED-B49F-71530AC982CE}">
      <dgm:prSet/>
      <dgm:spPr/>
      <dgm:t>
        <a:bodyPr/>
        <a:lstStyle/>
        <a:p>
          <a:pPr algn="l"/>
          <a:endParaRPr lang="zh-TW" altLang="en-US" sz="1200"/>
        </a:p>
      </dgm:t>
    </dgm:pt>
    <dgm:pt modelId="{F82AAD51-BDEC-4BC9-9343-0ACF8AA35AEE}">
      <dgm:prSet phldrT="[文字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6350" cap="rnd" cmpd="sng" algn="ctr">
          <a:solidFill>
            <a:srgbClr val="003399"/>
          </a:solidFill>
          <a:prstDash val="solid"/>
        </a:ln>
        <a:effectLst/>
      </dgm:spPr>
      <dgm:t>
        <a:bodyPr spcFirstLastPara="0" vert="horz" wrap="square" lIns="128016" tIns="73152" rIns="128016" bIns="73152" numCol="1" spcCol="1270" anchor="t" anchorCtr="0"/>
        <a:lstStyle/>
        <a:p>
          <a:pPr algn="ctr">
            <a:buNone/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供應商評比管理</a:t>
          </a:r>
          <a:endParaRPr lang="zh-TW" altLang="en-US" sz="1400" b="1" u="sng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8950C2E-17E2-45C9-9497-7EF6DD725D39}" type="parTrans" cxnId="{6C7A0901-3C1A-42E5-8797-781E2F892527}">
      <dgm:prSet/>
      <dgm:spPr/>
      <dgm:t>
        <a:bodyPr/>
        <a:lstStyle/>
        <a:p>
          <a:pPr algn="l"/>
          <a:endParaRPr lang="zh-TW" altLang="en-US" sz="1200"/>
        </a:p>
      </dgm:t>
    </dgm:pt>
    <dgm:pt modelId="{95EABD03-7AAE-4325-B85A-263C5F4BD73D}" type="sibTrans" cxnId="{6C7A0901-3C1A-42E5-8797-781E2F892527}">
      <dgm:prSet/>
      <dgm:spPr/>
      <dgm:t>
        <a:bodyPr/>
        <a:lstStyle/>
        <a:p>
          <a:pPr algn="l"/>
          <a:endParaRPr lang="zh-TW" altLang="en-US" sz="1200"/>
        </a:p>
      </dgm:t>
    </dgm:pt>
    <dgm:pt modelId="{7231BDFA-06A0-40CB-9A4D-DA3971921AB2}">
      <dgm:prSet custT="1"/>
      <dgm:spPr>
        <a:ln>
          <a:solidFill>
            <a:srgbClr val="003399"/>
          </a:solidFill>
        </a:ln>
      </dgm:spPr>
      <dgm:t>
        <a:bodyPr anchor="t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供應商分級輔導</a:t>
          </a:r>
          <a:endParaRPr lang="zh-TW" altLang="en-US" sz="1400" b="1" u="sng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0CABEE6-0478-40E8-BCAF-F37B28786428}" type="parTrans" cxnId="{5BF1E1DA-6831-4B48-8B37-1E6B3055FC49}">
      <dgm:prSet/>
      <dgm:spPr/>
      <dgm:t>
        <a:bodyPr/>
        <a:lstStyle/>
        <a:p>
          <a:pPr algn="l"/>
          <a:endParaRPr lang="zh-TW" altLang="en-US" sz="1200"/>
        </a:p>
      </dgm:t>
    </dgm:pt>
    <dgm:pt modelId="{904F2304-B8DB-48A7-8CF8-8659E60F2234}" type="sibTrans" cxnId="{5BF1E1DA-6831-4B48-8B37-1E6B3055FC49}">
      <dgm:prSet/>
      <dgm:spPr/>
      <dgm:t>
        <a:bodyPr/>
        <a:lstStyle/>
        <a:p>
          <a:pPr algn="l"/>
          <a:endParaRPr lang="zh-TW" altLang="en-US" sz="1200"/>
        </a:p>
      </dgm:t>
    </dgm:pt>
    <dgm:pt modelId="{96020276-3917-46B1-A8D7-613E6CCFF97D}">
      <dgm:prSet phldrT="[文字]" custT="1"/>
      <dgm:spPr>
        <a:ln>
          <a:solidFill>
            <a:srgbClr val="003399"/>
          </a:solidFill>
        </a:ln>
      </dgm:spPr>
      <dgm:t>
        <a:bodyPr anchor="t"/>
        <a:lstStyle/>
        <a:p>
          <a:pPr algn="ctr" hangingPunct="0"/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供應商稽核</a:t>
          </a:r>
          <a:endParaRPr lang="zh-TW" altLang="en-US" sz="1400" u="sng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EADF2CD-80B7-40E5-848C-ED2CD44DBC87}" type="sibTrans" cxnId="{15940498-3905-4A93-86D2-46A2253DFBB5}">
      <dgm:prSet/>
      <dgm:spPr/>
      <dgm:t>
        <a:bodyPr/>
        <a:lstStyle/>
        <a:p>
          <a:pPr algn="l"/>
          <a:endParaRPr lang="zh-TW" altLang="en-US" sz="1200"/>
        </a:p>
      </dgm:t>
    </dgm:pt>
    <dgm:pt modelId="{D4A5E48E-6A1B-4AB3-AE00-B16F081B1619}" type="parTrans" cxnId="{15940498-3905-4A93-86D2-46A2253DFBB5}">
      <dgm:prSet/>
      <dgm:spPr/>
      <dgm:t>
        <a:bodyPr/>
        <a:lstStyle/>
        <a:p>
          <a:pPr algn="l"/>
          <a:endParaRPr lang="zh-TW" altLang="en-US" sz="1200"/>
        </a:p>
      </dgm:t>
    </dgm:pt>
    <dgm:pt modelId="{474349DE-5D90-42C2-96BD-3FD8421B62D7}">
      <dgm:prSet custT="1"/>
      <dgm:spPr>
        <a:ln>
          <a:solidFill>
            <a:srgbClr val="003399"/>
          </a:solidFill>
        </a:ln>
      </dgm:spPr>
      <dgm:t>
        <a:bodyPr anchor="t"/>
        <a:lstStyle/>
        <a:p>
          <a:pPr algn="just" hangingPunct="0">
            <a:lnSpc>
              <a:spcPts val="1900"/>
            </a:lnSpc>
            <a:spcBef>
              <a:spcPts val="600"/>
            </a:spcBef>
            <a:spcAft>
              <a:spcPts val="0"/>
            </a:spcAft>
          </a:pPr>
          <a:r>
            <a:rPr lang="en-US" alt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年度共考核</a:t>
          </a:r>
          <a:r>
            <a:rPr 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180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件，</a:t>
          </a:r>
          <a:r>
            <a:rPr 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等廠商佔</a:t>
          </a:r>
          <a:r>
            <a:rPr 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99%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7C155D6-B8E2-4AF4-B2C6-D5D08F74B10C}" type="parTrans" cxnId="{75B184FC-0DAA-4B1E-864D-89FEFC471E75}">
      <dgm:prSet/>
      <dgm:spPr/>
      <dgm:t>
        <a:bodyPr/>
        <a:lstStyle/>
        <a:p>
          <a:pPr algn="l"/>
          <a:endParaRPr lang="zh-TW" altLang="en-US" sz="1200"/>
        </a:p>
      </dgm:t>
    </dgm:pt>
    <dgm:pt modelId="{7C2CEA53-A6F6-423C-B900-8D406165C6CB}" type="sibTrans" cxnId="{75B184FC-0DAA-4B1E-864D-89FEFC471E75}">
      <dgm:prSet/>
      <dgm:spPr/>
      <dgm:t>
        <a:bodyPr/>
        <a:lstStyle/>
        <a:p>
          <a:pPr algn="l"/>
          <a:endParaRPr lang="zh-TW" altLang="en-US" sz="1200"/>
        </a:p>
      </dgm:t>
    </dgm:pt>
    <dgm:pt modelId="{1B0C359C-DCBA-4E7C-A99F-1FA5FB476B98}">
      <dgm:prSet custT="1"/>
      <dgm:spPr>
        <a:ln>
          <a:solidFill>
            <a:srgbClr val="003399"/>
          </a:solidFill>
        </a:ln>
      </dgm:spPr>
      <dgm:t>
        <a:bodyPr anchor="t"/>
        <a:lstStyle/>
        <a:p>
          <a:pPr marL="85725" lvl="0" indent="-85725" algn="just" defTabSz="711200" hangingPunct="0">
            <a:lnSpc>
              <a:spcPts val="18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alt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112</a:t>
          </a:r>
          <a:r>
            <a:rPr lang="zh-TW" altLang="en-US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年度</a:t>
          </a:r>
          <a:r>
            <a:rPr 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考核</a:t>
          </a:r>
          <a:r>
            <a:rPr lang="zh-TW" altLang="en-US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</a:t>
          </a:r>
          <a:r>
            <a:rPr lang="en-US" alt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B</a:t>
          </a:r>
          <a:r>
            <a:rPr lang="zh-TW" altLang="en-US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等廠商共</a:t>
          </a:r>
          <a:r>
            <a:rPr lang="en-US" alt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en-US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件佔</a:t>
          </a:r>
          <a:r>
            <a:rPr lang="en-US" alt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1%</a:t>
          </a:r>
          <a:r>
            <a:rPr 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，已要求供應商回覆檢討缺失與提出改善措施。</a:t>
          </a:r>
          <a:endParaRPr lang="zh-TW" altLang="en-US" sz="1200" b="0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5642398-27AA-44C7-A88E-0F0F6AAD71E5}" type="parTrans" cxnId="{D77D5517-37F0-4D76-8A69-548E1E00E65E}">
      <dgm:prSet/>
      <dgm:spPr/>
      <dgm:t>
        <a:bodyPr/>
        <a:lstStyle/>
        <a:p>
          <a:pPr algn="l"/>
          <a:endParaRPr lang="zh-TW" altLang="en-US" sz="1200"/>
        </a:p>
      </dgm:t>
    </dgm:pt>
    <dgm:pt modelId="{50ED4ECD-A99C-495B-BA64-E75018118796}" type="sibTrans" cxnId="{D77D5517-37F0-4D76-8A69-548E1E00E65E}">
      <dgm:prSet/>
      <dgm:spPr/>
      <dgm:t>
        <a:bodyPr/>
        <a:lstStyle/>
        <a:p>
          <a:pPr algn="l"/>
          <a:endParaRPr lang="zh-TW" altLang="en-US" sz="1200"/>
        </a:p>
      </dgm:t>
    </dgm:pt>
    <dgm:pt modelId="{AB7E19ED-16FE-4E82-864F-7B53541B318B}">
      <dgm:prSet custT="1"/>
      <dgm:spPr>
        <a:ln>
          <a:solidFill>
            <a:srgbClr val="003399"/>
          </a:solidFill>
        </a:ln>
      </dgm:spPr>
      <dgm:t>
        <a:bodyPr anchor="t"/>
        <a:lstStyle/>
        <a:p>
          <a:pPr algn="just">
            <a:lnSpc>
              <a:spcPts val="1900"/>
            </a:lnSpc>
            <a:spcBef>
              <a:spcPts val="600"/>
            </a:spcBef>
            <a:spcAft>
              <a:spcPts val="0"/>
            </a:spcAft>
          </a:pPr>
          <a:r>
            <a:rPr lang="en-US" altLang="zh-TW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112</a:t>
          </a:r>
          <a:r>
            <a:rPr lang="zh-TW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年度已完成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7</a:t>
          </a:r>
          <a:r>
            <a:rPr lang="zh-TW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件實地及書面審查，稽核結果均達標準。</a:t>
          </a:r>
          <a:endParaRPr lang="zh-TW" alt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DF8F006-2813-4EEE-B8D1-06BB9158994E}" type="parTrans" cxnId="{9A668C14-0BEF-48D2-856D-A8206CA63788}">
      <dgm:prSet/>
      <dgm:spPr/>
      <dgm:t>
        <a:bodyPr/>
        <a:lstStyle/>
        <a:p>
          <a:pPr algn="l"/>
          <a:endParaRPr lang="zh-TW" altLang="en-US" sz="1200"/>
        </a:p>
      </dgm:t>
    </dgm:pt>
    <dgm:pt modelId="{A73B8CC3-E917-48C3-BCD1-2657252FEE95}" type="sibTrans" cxnId="{9A668C14-0BEF-48D2-856D-A8206CA63788}">
      <dgm:prSet/>
      <dgm:spPr/>
      <dgm:t>
        <a:bodyPr/>
        <a:lstStyle/>
        <a:p>
          <a:pPr algn="l"/>
          <a:endParaRPr lang="zh-TW" altLang="en-US" sz="1200"/>
        </a:p>
      </dgm:t>
    </dgm:pt>
    <dgm:pt modelId="{56FDF6E6-9588-4350-80A3-3AD8EB505CF0}">
      <dgm:prSet custT="1"/>
      <dgm:spPr>
        <a:ln>
          <a:solidFill>
            <a:srgbClr val="003399"/>
          </a:solidFill>
        </a:ln>
      </dgm:spPr>
      <dgm:t>
        <a:bodyPr anchor="ctr"/>
        <a:lstStyle/>
        <a:p>
          <a:pPr marL="0" lvl="0" indent="0" algn="ctr" defTabSz="6223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供應商承諾</a:t>
          </a:r>
          <a:endParaRPr lang="zh-TW" altLang="en-US" sz="1400" b="1" u="sng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4A3E21B-578F-40C4-BDB2-6A7FBC144C45}" type="parTrans" cxnId="{956362B3-72F3-42EE-8593-1D172FE606A0}">
      <dgm:prSet/>
      <dgm:spPr/>
      <dgm:t>
        <a:bodyPr/>
        <a:lstStyle/>
        <a:p>
          <a:pPr algn="l"/>
          <a:endParaRPr lang="zh-TW" altLang="en-US" sz="1200"/>
        </a:p>
      </dgm:t>
    </dgm:pt>
    <dgm:pt modelId="{636AB6E0-F2D7-424C-A1FD-5A073F7C7A36}" type="sibTrans" cxnId="{956362B3-72F3-42EE-8593-1D172FE606A0}">
      <dgm:prSet/>
      <dgm:spPr/>
      <dgm:t>
        <a:bodyPr/>
        <a:lstStyle/>
        <a:p>
          <a:pPr algn="l"/>
          <a:endParaRPr lang="zh-TW" altLang="en-US" sz="1200"/>
        </a:p>
      </dgm:t>
    </dgm:pt>
    <dgm:pt modelId="{699A6E2E-368E-4F3B-BA48-A4834CFF7BEB}">
      <dgm:prSet custT="1"/>
      <dgm:spPr>
        <a:ln>
          <a:solidFill>
            <a:srgbClr val="003399"/>
          </a:solidFill>
        </a:ln>
      </dgm:spPr>
      <dgm:t>
        <a:bodyPr/>
        <a:lstStyle/>
        <a:p>
          <a:pPr algn="l">
            <a:lnSpc>
              <a:spcPts val="1900"/>
            </a:lnSpc>
            <a:spcBef>
              <a:spcPts val="600"/>
            </a:spcBef>
          </a:pP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截至目前並未發現供應商有侵犯人權</a:t>
          </a: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違反企業道德及環境等相關事宜。</a:t>
          </a:r>
          <a:endParaRPr lang="zh-TW" alt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3DAB49C-6399-4574-9583-A4DF319C62CB}" type="parTrans" cxnId="{0559CF87-B71D-409C-BC58-9CDF478C5824}">
      <dgm:prSet/>
      <dgm:spPr/>
      <dgm:t>
        <a:bodyPr/>
        <a:lstStyle/>
        <a:p>
          <a:endParaRPr lang="zh-TW" altLang="en-US" sz="1200"/>
        </a:p>
      </dgm:t>
    </dgm:pt>
    <dgm:pt modelId="{B42B48FF-7913-4AF7-BEF2-006EA1DB4387}" type="sibTrans" cxnId="{0559CF87-B71D-409C-BC58-9CDF478C5824}">
      <dgm:prSet/>
      <dgm:spPr/>
      <dgm:t>
        <a:bodyPr/>
        <a:lstStyle/>
        <a:p>
          <a:endParaRPr lang="zh-TW" altLang="en-US" sz="1200"/>
        </a:p>
      </dgm:t>
    </dgm:pt>
    <dgm:pt modelId="{6649170E-549C-43A8-B4C0-55C6B2D7254D}">
      <dgm:prSet custT="1"/>
      <dgm:spPr>
        <a:ln>
          <a:solidFill>
            <a:srgbClr val="003399"/>
          </a:solidFill>
        </a:ln>
      </dgm:spPr>
      <dgm:t>
        <a:bodyPr anchor="t"/>
        <a:lstStyle/>
        <a:p>
          <a:pPr algn="just" hangingPunct="0">
            <a:lnSpc>
              <a:spcPts val="1900"/>
            </a:lnSpc>
            <a:spcBef>
              <a:spcPts val="600"/>
            </a:spcBef>
            <a:spcAft>
              <a:spcPts val="0"/>
            </a:spcAft>
          </a:pPr>
          <a:endParaRPr lang="zh-TW" alt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47A2A60-67A3-4AAA-BDC0-0E79DDFA4B89}" type="parTrans" cxnId="{BC83225C-161F-4854-AC49-2A88560A08FB}">
      <dgm:prSet/>
      <dgm:spPr/>
      <dgm:t>
        <a:bodyPr/>
        <a:lstStyle/>
        <a:p>
          <a:endParaRPr lang="zh-TW" altLang="en-US" sz="1600"/>
        </a:p>
      </dgm:t>
    </dgm:pt>
    <dgm:pt modelId="{26A6E1C0-BD70-438F-B460-6C37398F8ED8}" type="sibTrans" cxnId="{BC83225C-161F-4854-AC49-2A88560A08FB}">
      <dgm:prSet/>
      <dgm:spPr/>
      <dgm:t>
        <a:bodyPr/>
        <a:lstStyle/>
        <a:p>
          <a:endParaRPr lang="zh-TW" altLang="en-US" sz="1600"/>
        </a:p>
      </dgm:t>
    </dgm:pt>
    <dgm:pt modelId="{647DB4A9-3B56-4AAA-8103-8FA5A148CE9F}">
      <dgm:prSet custT="1"/>
      <dgm:spPr>
        <a:ln>
          <a:solidFill>
            <a:srgbClr val="003399"/>
          </a:solidFill>
        </a:ln>
      </dgm:spPr>
      <dgm:t>
        <a:bodyPr anchor="t"/>
        <a:lstStyle/>
        <a:p>
          <a:pPr algn="just">
            <a:lnSpc>
              <a:spcPts val="1900"/>
            </a:lnSpc>
            <a:spcBef>
              <a:spcPts val="600"/>
            </a:spcBef>
            <a:spcAft>
              <a:spcPts val="0"/>
            </a:spcAft>
          </a:pPr>
          <a:endParaRPr lang="zh-TW" alt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089ABD9-746B-4899-B82D-08A9CED20FB9}" type="parTrans" cxnId="{250386FD-F112-496E-B444-4EB8B96C1F69}">
      <dgm:prSet/>
      <dgm:spPr/>
      <dgm:t>
        <a:bodyPr/>
        <a:lstStyle/>
        <a:p>
          <a:endParaRPr lang="zh-TW" altLang="en-US" sz="1600"/>
        </a:p>
      </dgm:t>
    </dgm:pt>
    <dgm:pt modelId="{6C1DC83F-8C3F-449B-867E-4844B2C79C32}" type="sibTrans" cxnId="{250386FD-F112-496E-B444-4EB8B96C1F69}">
      <dgm:prSet/>
      <dgm:spPr/>
      <dgm:t>
        <a:bodyPr/>
        <a:lstStyle/>
        <a:p>
          <a:endParaRPr lang="zh-TW" altLang="en-US" sz="1600"/>
        </a:p>
      </dgm:t>
    </dgm:pt>
    <dgm:pt modelId="{DE57AB6B-D8E4-4138-9862-220BAC143414}" type="pres">
      <dgm:prSet presAssocID="{EE3E53FF-6A8E-46DD-A275-5F63910415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047011E-E59A-41C8-94E4-4B5755461875}" type="pres">
      <dgm:prSet presAssocID="{C6E5E85D-6A97-41F7-BEFA-15AB7317BBC7}" presName="node" presStyleLbl="node1" presStyleIdx="0" presStyleCnt="5" custScaleX="71067" custScaleY="67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FF9ADA-65C6-4958-A76C-3406430DCD47}" type="pres">
      <dgm:prSet presAssocID="{53FF5C9D-F7EF-4FFB-B912-DB83BE357139}" presName="sibTrans" presStyleCnt="0"/>
      <dgm:spPr/>
    </dgm:pt>
    <dgm:pt modelId="{C7010D1C-0587-413D-A51C-075C915B8D24}" type="pres">
      <dgm:prSet presAssocID="{F82AAD51-BDEC-4BC9-9343-0ACF8AA35AEE}" presName="node" presStyleLbl="node1" presStyleIdx="1" presStyleCnt="5" custScaleX="71067" custScaleY="67336" custLinFactNeighborX="784" custLinFactNeighborY="-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757A09-05D4-46E2-B9A3-2097601EF767}" type="pres">
      <dgm:prSet presAssocID="{95EABD03-7AAE-4325-B85A-263C5F4BD73D}" presName="sibTrans" presStyleCnt="0"/>
      <dgm:spPr/>
    </dgm:pt>
    <dgm:pt modelId="{060C0B2F-319B-4434-9DB2-239025DEAD3A}" type="pres">
      <dgm:prSet presAssocID="{7231BDFA-06A0-40CB-9A4D-DA3971921AB2}" presName="node" presStyleLbl="node1" presStyleIdx="2" presStyleCnt="5" custScaleX="74429" custScaleY="67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03606A-0B50-4DB6-82A5-9FFC771AA9D6}" type="pres">
      <dgm:prSet presAssocID="{904F2304-B8DB-48A7-8CF8-8659E60F2234}" presName="sibTrans" presStyleCnt="0"/>
      <dgm:spPr/>
    </dgm:pt>
    <dgm:pt modelId="{B835833F-E8FA-4FD6-99FE-1377C2E269CC}" type="pres">
      <dgm:prSet presAssocID="{96020276-3917-46B1-A8D7-613E6CCFF97D}" presName="node" presStyleLbl="node1" presStyleIdx="3" presStyleCnt="5" custScaleX="71067" custScaleY="67258" custLinFactNeighborX="-503" custLinFactNeighborY="-5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75AC8-2F47-481F-8C37-302FC3E371CA}" type="pres">
      <dgm:prSet presAssocID="{5EADF2CD-80B7-40E5-848C-ED2CD44DBC87}" presName="sibTrans" presStyleCnt="0"/>
      <dgm:spPr/>
    </dgm:pt>
    <dgm:pt modelId="{088F7BF5-B640-4CBE-B327-DFE513651893}" type="pres">
      <dgm:prSet presAssocID="{56FDF6E6-9588-4350-80A3-3AD8EB505CF0}" presName="node" presStyleLbl="node1" presStyleIdx="4" presStyleCnt="5" custScaleX="71067" custScaleY="67258" custLinFactNeighborX="-2680" custLinFactNeighborY="-5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0386FD-F112-496E-B444-4EB8B96C1F69}" srcId="{96020276-3917-46B1-A8D7-613E6CCFF97D}" destId="{647DB4A9-3B56-4AAA-8103-8FA5A148CE9F}" srcOrd="1" destOrd="0" parTransId="{1089ABD9-746B-4899-B82D-08A9CED20FB9}" sibTransId="{6C1DC83F-8C3F-449B-867E-4844B2C79C32}"/>
    <dgm:cxn modelId="{956362B3-72F3-42EE-8593-1D172FE606A0}" srcId="{EE3E53FF-6A8E-46DD-A275-5F6391041573}" destId="{56FDF6E6-9588-4350-80A3-3AD8EB505CF0}" srcOrd="4" destOrd="0" parTransId="{94A3E21B-578F-40C4-BDB2-6A7FBC144C45}" sibTransId="{636AB6E0-F2D7-424C-A1FD-5A073F7C7A36}"/>
    <dgm:cxn modelId="{5BF1E1DA-6831-4B48-8B37-1E6B3055FC49}" srcId="{EE3E53FF-6A8E-46DD-A275-5F6391041573}" destId="{7231BDFA-06A0-40CB-9A4D-DA3971921AB2}" srcOrd="2" destOrd="0" parTransId="{D0CABEE6-0478-40E8-BCAF-F37B28786428}" sibTransId="{904F2304-B8DB-48A7-8CF8-8659E60F2234}"/>
    <dgm:cxn modelId="{D77D5517-37F0-4D76-8A69-548E1E00E65E}" srcId="{7231BDFA-06A0-40CB-9A4D-DA3971921AB2}" destId="{1B0C359C-DCBA-4E7C-A99F-1FA5FB476B98}" srcOrd="0" destOrd="0" parTransId="{F5642398-27AA-44C7-A88E-0F0F6AAD71E5}" sibTransId="{50ED4ECD-A99C-495B-BA64-E75018118796}"/>
    <dgm:cxn modelId="{15940498-3905-4A93-86D2-46A2253DFBB5}" srcId="{EE3E53FF-6A8E-46DD-A275-5F6391041573}" destId="{96020276-3917-46B1-A8D7-613E6CCFF97D}" srcOrd="3" destOrd="0" parTransId="{D4A5E48E-6A1B-4AB3-AE00-B16F081B1619}" sibTransId="{5EADF2CD-80B7-40E5-848C-ED2CD44DBC87}"/>
    <dgm:cxn modelId="{663AF80F-3DA2-48CB-B926-CCA6FF57483A}" type="presOf" srcId="{1B0C359C-DCBA-4E7C-A99F-1FA5FB476B98}" destId="{060C0B2F-319B-4434-9DB2-239025DEAD3A}" srcOrd="0" destOrd="1" presId="urn:microsoft.com/office/officeart/2005/8/layout/default"/>
    <dgm:cxn modelId="{8CCFE6A1-8897-4060-8B55-51C5EE2D3979}" type="presOf" srcId="{F82AAD51-BDEC-4BC9-9343-0ACF8AA35AEE}" destId="{C7010D1C-0587-413D-A51C-075C915B8D24}" srcOrd="0" destOrd="0" presId="urn:microsoft.com/office/officeart/2005/8/layout/default"/>
    <dgm:cxn modelId="{A7B75711-CC96-4794-BC4E-AB83C537879B}" type="presOf" srcId="{AB7E19ED-16FE-4E82-864F-7B53541B318B}" destId="{B835833F-E8FA-4FD6-99FE-1377C2E269CC}" srcOrd="0" destOrd="1" presId="urn:microsoft.com/office/officeart/2005/8/layout/default"/>
    <dgm:cxn modelId="{4E392388-644D-492D-B5AF-1811D104F01D}" type="presOf" srcId="{56FDF6E6-9588-4350-80A3-3AD8EB505CF0}" destId="{088F7BF5-B640-4CBE-B327-DFE513651893}" srcOrd="0" destOrd="0" presId="urn:microsoft.com/office/officeart/2005/8/layout/default"/>
    <dgm:cxn modelId="{8D63F3A1-E2C5-4A31-B9C8-9F00F9693AC4}" type="presOf" srcId="{6649170E-549C-43A8-B4C0-55C6B2D7254D}" destId="{C7010D1C-0587-413D-A51C-075C915B8D24}" srcOrd="0" destOrd="2" presId="urn:microsoft.com/office/officeart/2005/8/layout/default"/>
    <dgm:cxn modelId="{75B184FC-0DAA-4B1E-864D-89FEFC471E75}" srcId="{F82AAD51-BDEC-4BC9-9343-0ACF8AA35AEE}" destId="{474349DE-5D90-42C2-96BD-3FD8421B62D7}" srcOrd="0" destOrd="0" parTransId="{07C155D6-B8E2-4AF4-B2C6-D5D08F74B10C}" sibTransId="{7C2CEA53-A6F6-423C-B900-8D406165C6CB}"/>
    <dgm:cxn modelId="{D93F3A74-4650-4CB6-AC61-05DDF6E07337}" type="presOf" srcId="{474349DE-5D90-42C2-96BD-3FD8421B62D7}" destId="{C7010D1C-0587-413D-A51C-075C915B8D24}" srcOrd="0" destOrd="1" presId="urn:microsoft.com/office/officeart/2005/8/layout/default"/>
    <dgm:cxn modelId="{B95AB9B2-0BEF-4E0A-8DD6-63241D14993E}" type="presOf" srcId="{647DB4A9-3B56-4AAA-8103-8FA5A148CE9F}" destId="{B835833F-E8FA-4FD6-99FE-1377C2E269CC}" srcOrd="0" destOrd="2" presId="urn:microsoft.com/office/officeart/2005/8/layout/default"/>
    <dgm:cxn modelId="{C9C08409-B093-4C38-B215-BF7CCF7486E6}" type="presOf" srcId="{C6E5E85D-6A97-41F7-BEFA-15AB7317BBC7}" destId="{5047011E-E59A-41C8-94E4-4B5755461875}" srcOrd="0" destOrd="0" presId="urn:microsoft.com/office/officeart/2005/8/layout/default"/>
    <dgm:cxn modelId="{A1028B23-EB10-4FA2-B4D3-8B55A2C08EB9}" type="presOf" srcId="{0900F63B-BCC2-4514-8955-80EB1F0F2986}" destId="{5047011E-E59A-41C8-94E4-4B5755461875}" srcOrd="0" destOrd="1" presId="urn:microsoft.com/office/officeart/2005/8/layout/default"/>
    <dgm:cxn modelId="{18E2BC79-0FA1-4902-A6D6-7B4851009762}" type="presOf" srcId="{7231BDFA-06A0-40CB-9A4D-DA3971921AB2}" destId="{060C0B2F-319B-4434-9DB2-239025DEAD3A}" srcOrd="0" destOrd="0" presId="urn:microsoft.com/office/officeart/2005/8/layout/default"/>
    <dgm:cxn modelId="{2F333C3F-1FDE-45B3-9574-B3322EBCD038}" type="presOf" srcId="{96020276-3917-46B1-A8D7-613E6CCFF97D}" destId="{B835833F-E8FA-4FD6-99FE-1377C2E269CC}" srcOrd="0" destOrd="0" presId="urn:microsoft.com/office/officeart/2005/8/layout/default"/>
    <dgm:cxn modelId="{B458DC0C-321E-4AED-B49F-71530AC982CE}" srcId="{C6E5E85D-6A97-41F7-BEFA-15AB7317BBC7}" destId="{0900F63B-BCC2-4514-8955-80EB1F0F2986}" srcOrd="0" destOrd="0" parTransId="{DD1E822A-FAA2-4E62-B4E5-26DD4A1A9F78}" sibTransId="{FEB7D852-60A6-420F-A148-B31C3C64A8F9}"/>
    <dgm:cxn modelId="{2C94B2BF-0CA0-48AE-8E9F-CE2CAE1E5FCE}" type="presOf" srcId="{EE3E53FF-6A8E-46DD-A275-5F6391041573}" destId="{DE57AB6B-D8E4-4138-9862-220BAC143414}" srcOrd="0" destOrd="0" presId="urn:microsoft.com/office/officeart/2005/8/layout/default"/>
    <dgm:cxn modelId="{BC83225C-161F-4854-AC49-2A88560A08FB}" srcId="{F82AAD51-BDEC-4BC9-9343-0ACF8AA35AEE}" destId="{6649170E-549C-43A8-B4C0-55C6B2D7254D}" srcOrd="1" destOrd="0" parTransId="{547A2A60-67A3-4AAA-BDC0-0E79DDFA4B89}" sibTransId="{26A6E1C0-BD70-438F-B460-6C37398F8ED8}"/>
    <dgm:cxn modelId="{9A668C14-0BEF-48D2-856D-A8206CA63788}" srcId="{96020276-3917-46B1-A8D7-613E6CCFF97D}" destId="{AB7E19ED-16FE-4E82-864F-7B53541B318B}" srcOrd="0" destOrd="0" parTransId="{7DF8F006-2813-4EEE-B8D1-06BB9158994E}" sibTransId="{A73B8CC3-E917-48C3-BCD1-2657252FEE95}"/>
    <dgm:cxn modelId="{6C7A0901-3C1A-42E5-8797-781E2F892527}" srcId="{EE3E53FF-6A8E-46DD-A275-5F6391041573}" destId="{F82AAD51-BDEC-4BC9-9343-0ACF8AA35AEE}" srcOrd="1" destOrd="0" parTransId="{F8950C2E-17E2-45C9-9497-7EF6DD725D39}" sibTransId="{95EABD03-7AAE-4325-B85A-263C5F4BD73D}"/>
    <dgm:cxn modelId="{0559CF87-B71D-409C-BC58-9CDF478C5824}" srcId="{56FDF6E6-9588-4350-80A3-3AD8EB505CF0}" destId="{699A6E2E-368E-4F3B-BA48-A4834CFF7BEB}" srcOrd="0" destOrd="0" parTransId="{23DAB49C-6399-4574-9583-A4DF319C62CB}" sibTransId="{B42B48FF-7913-4AF7-BEF2-006EA1DB4387}"/>
    <dgm:cxn modelId="{36F40411-9345-4749-9A12-F7FD93D776A1}" type="presOf" srcId="{699A6E2E-368E-4F3B-BA48-A4834CFF7BEB}" destId="{088F7BF5-B640-4CBE-B327-DFE513651893}" srcOrd="0" destOrd="1" presId="urn:microsoft.com/office/officeart/2005/8/layout/default"/>
    <dgm:cxn modelId="{18FF90E9-B722-4B28-9109-1AD1B3C8E325}" srcId="{EE3E53FF-6A8E-46DD-A275-5F6391041573}" destId="{C6E5E85D-6A97-41F7-BEFA-15AB7317BBC7}" srcOrd="0" destOrd="0" parTransId="{76175DA5-55CE-4897-8C3A-5D591D5D1DD1}" sibTransId="{53FF5C9D-F7EF-4FFB-B912-DB83BE357139}"/>
    <dgm:cxn modelId="{F644081F-64F9-4CDA-B82B-BC95CAA32BC4}" type="presParOf" srcId="{DE57AB6B-D8E4-4138-9862-220BAC143414}" destId="{5047011E-E59A-41C8-94E4-4B5755461875}" srcOrd="0" destOrd="0" presId="urn:microsoft.com/office/officeart/2005/8/layout/default"/>
    <dgm:cxn modelId="{737A3858-6491-402E-B546-467F56A6E799}" type="presParOf" srcId="{DE57AB6B-D8E4-4138-9862-220BAC143414}" destId="{1AFF9ADA-65C6-4958-A76C-3406430DCD47}" srcOrd="1" destOrd="0" presId="urn:microsoft.com/office/officeart/2005/8/layout/default"/>
    <dgm:cxn modelId="{85DCF317-18A8-4524-802E-6138BA154769}" type="presParOf" srcId="{DE57AB6B-D8E4-4138-9862-220BAC143414}" destId="{C7010D1C-0587-413D-A51C-075C915B8D24}" srcOrd="2" destOrd="0" presId="urn:microsoft.com/office/officeart/2005/8/layout/default"/>
    <dgm:cxn modelId="{2598E2FB-8884-4393-8C91-C4C37300BD4F}" type="presParOf" srcId="{DE57AB6B-D8E4-4138-9862-220BAC143414}" destId="{74757A09-05D4-46E2-B9A3-2097601EF767}" srcOrd="3" destOrd="0" presId="urn:microsoft.com/office/officeart/2005/8/layout/default"/>
    <dgm:cxn modelId="{42B4188E-88C4-4818-99C8-4A785165179B}" type="presParOf" srcId="{DE57AB6B-D8E4-4138-9862-220BAC143414}" destId="{060C0B2F-319B-4434-9DB2-239025DEAD3A}" srcOrd="4" destOrd="0" presId="urn:microsoft.com/office/officeart/2005/8/layout/default"/>
    <dgm:cxn modelId="{042708F6-FD24-4D3C-925A-060CC9F67D0C}" type="presParOf" srcId="{DE57AB6B-D8E4-4138-9862-220BAC143414}" destId="{5903606A-0B50-4DB6-82A5-9FFC771AA9D6}" srcOrd="5" destOrd="0" presId="urn:microsoft.com/office/officeart/2005/8/layout/default"/>
    <dgm:cxn modelId="{F0B5D3D2-8BF6-4A42-83C3-FCD4FEFBDB76}" type="presParOf" srcId="{DE57AB6B-D8E4-4138-9862-220BAC143414}" destId="{B835833F-E8FA-4FD6-99FE-1377C2E269CC}" srcOrd="6" destOrd="0" presId="urn:microsoft.com/office/officeart/2005/8/layout/default"/>
    <dgm:cxn modelId="{F7FBEF7E-A867-4B72-82FC-33CF11102608}" type="presParOf" srcId="{DE57AB6B-D8E4-4138-9862-220BAC143414}" destId="{F6375AC8-2F47-481F-8C37-302FC3E371CA}" srcOrd="7" destOrd="0" presId="urn:microsoft.com/office/officeart/2005/8/layout/default"/>
    <dgm:cxn modelId="{F5AA4DE4-B9B4-4078-A490-7A027F9FD701}" type="presParOf" srcId="{DE57AB6B-D8E4-4138-9862-220BAC143414}" destId="{088F7BF5-B640-4CBE-B327-DFE5136518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1954-7EFC-40D5-B9B8-BA2BB363160B}">
      <dsp:nvSpPr>
        <dsp:cNvPr id="0" name=""/>
        <dsp:cNvSpPr/>
      </dsp:nvSpPr>
      <dsp:spPr>
        <a:xfrm>
          <a:off x="3257" y="30251"/>
          <a:ext cx="1958586" cy="79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職業安全</a:t>
          </a:r>
        </a:p>
      </dsp:txBody>
      <dsp:txXfrm>
        <a:off x="3257" y="30251"/>
        <a:ext cx="1958586" cy="791997"/>
      </dsp:txXfrm>
    </dsp:sp>
    <dsp:sp modelId="{C5DE8138-9318-4794-85D8-368A30BEDCB1}">
      <dsp:nvSpPr>
        <dsp:cNvPr id="0" name=""/>
        <dsp:cNvSpPr/>
      </dsp:nvSpPr>
      <dsp:spPr>
        <a:xfrm>
          <a:off x="3257" y="804286"/>
          <a:ext cx="1958586" cy="312590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b="0" kern="1200" dirty="0">
              <a:solidFill>
                <a:schemeClr val="tx1"/>
              </a:solidFill>
            </a:rPr>
            <a:t>已取得</a:t>
          </a:r>
          <a:r>
            <a:rPr lang="en-US" altLang="en-US" sz="1400" b="1" u="none" kern="1200" dirty="0">
              <a:solidFill>
                <a:schemeClr val="tx1"/>
              </a:solidFill>
            </a:rPr>
            <a:t>ISO45001</a:t>
          </a:r>
          <a:r>
            <a:rPr lang="zh-TW" altLang="en-US" sz="1400" b="0" u="none" kern="1200" dirty="0">
              <a:solidFill>
                <a:schemeClr val="tx1"/>
              </a:solidFill>
            </a:rPr>
            <a:t>職業健康安全管理系統驗證</a:t>
          </a:r>
          <a:r>
            <a:rPr lang="zh-TW" altLang="en-US" sz="1400" b="0" kern="1200" dirty="0">
              <a:solidFill>
                <a:schemeClr val="tx1"/>
              </a:solidFill>
            </a:rPr>
            <a:t>。</a:t>
          </a:r>
        </a:p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b="0" kern="1200" dirty="0">
              <a:solidFill>
                <a:schemeClr val="tx1"/>
              </a:solidFill>
            </a:rPr>
            <a:t>每年定期</a:t>
          </a:r>
          <a:r>
            <a:rPr lang="zh-TW" altLang="en-US" sz="1400" b="0" u="none" kern="1200" dirty="0">
              <a:solidFill>
                <a:schemeClr val="tx1"/>
              </a:solidFill>
            </a:rPr>
            <a:t>舉辦</a:t>
          </a:r>
          <a:r>
            <a:rPr lang="zh-TW" altLang="en-US" sz="1400" b="1" u="none" kern="1200" dirty="0">
              <a:solidFill>
                <a:schemeClr val="tx1"/>
              </a:solidFill>
            </a:rPr>
            <a:t>消防</a:t>
          </a:r>
          <a:r>
            <a:rPr lang="zh-TW" altLang="en-US" sz="1400" b="0" u="none" kern="1200" dirty="0">
              <a:solidFill>
                <a:schemeClr val="tx1"/>
              </a:solidFill>
            </a:rPr>
            <a:t>和</a:t>
          </a:r>
          <a:r>
            <a:rPr lang="zh-TW" altLang="en-US" sz="1400" b="1" u="none" kern="1200" dirty="0">
              <a:solidFill>
                <a:schemeClr val="tx1"/>
              </a:solidFill>
            </a:rPr>
            <a:t>工安</a:t>
          </a:r>
          <a:r>
            <a:rPr lang="zh-TW" altLang="en-US" sz="1400" b="0" u="none" kern="1200" dirty="0">
              <a:solidFill>
                <a:schemeClr val="tx1"/>
              </a:solidFill>
            </a:rPr>
            <a:t>教育訓練，提升員工緊急應變</a:t>
          </a:r>
          <a:r>
            <a:rPr lang="zh-TW" altLang="en-US" sz="1400" b="0" kern="1200" dirty="0">
              <a:solidFill>
                <a:schemeClr val="tx1"/>
              </a:solidFill>
            </a:rPr>
            <a:t>能力和自我安全管理能力。</a:t>
          </a:r>
        </a:p>
      </dsp:txBody>
      <dsp:txXfrm>
        <a:off x="3257" y="804286"/>
        <a:ext cx="1958586" cy="3125901"/>
      </dsp:txXfrm>
    </dsp:sp>
    <dsp:sp modelId="{1FA26F08-E37E-4A2F-BDE3-007BE553775D}">
      <dsp:nvSpPr>
        <dsp:cNvPr id="0" name=""/>
        <dsp:cNvSpPr/>
      </dsp:nvSpPr>
      <dsp:spPr>
        <a:xfrm>
          <a:off x="2236045" y="30251"/>
          <a:ext cx="1958586" cy="79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產品安全</a:t>
          </a:r>
        </a:p>
      </dsp:txBody>
      <dsp:txXfrm>
        <a:off x="2236045" y="30251"/>
        <a:ext cx="1958586" cy="791997"/>
      </dsp:txXfrm>
    </dsp:sp>
    <dsp:sp modelId="{22DA6C95-1A56-4109-AD92-E62D915CDB8D}">
      <dsp:nvSpPr>
        <dsp:cNvPr id="0" name=""/>
        <dsp:cNvSpPr/>
      </dsp:nvSpPr>
      <dsp:spPr>
        <a:xfrm>
          <a:off x="2236045" y="804286"/>
          <a:ext cx="1958586" cy="312590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嚴謹的品質系統管理，確保產品遵守政府法令，符合</a:t>
          </a:r>
          <a:r>
            <a:rPr lang="en-US" altLang="en-US" sz="1400" kern="1200" dirty="0" err="1">
              <a:solidFill>
                <a:schemeClr val="tx1"/>
              </a:solidFill>
            </a:rPr>
            <a:t>RoHs</a:t>
          </a:r>
          <a:r>
            <a:rPr lang="zh-TW" altLang="en-US" sz="1400" kern="1200" dirty="0">
              <a:solidFill>
                <a:schemeClr val="tx1"/>
              </a:solidFill>
            </a:rPr>
            <a:t>規範，無有害物質。</a:t>
          </a:r>
        </a:p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設立客戶服務專線及溝通網站，每年客戶服務滿意度調查，持續加強與客戶間的合作關係。</a:t>
          </a:r>
        </a:p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投保產品責任</a:t>
          </a:r>
          <a:r>
            <a:rPr lang="zh-TW" altLang="en-US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險</a:t>
          </a:r>
          <a:r>
            <a:rPr lang="zh-TW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美金</a:t>
          </a:r>
          <a:r>
            <a:rPr lang="en-US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200</a:t>
          </a:r>
          <a:r>
            <a:rPr lang="zh-TW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萬元</a:t>
          </a:r>
          <a:r>
            <a:rPr lang="zh-TW" altLang="en-US" sz="1400" kern="1200" dirty="0">
              <a:solidFill>
                <a:srgbClr val="292929"/>
              </a:solidFill>
              <a:latin typeface="Calibri"/>
              <a:ea typeface="微軟正黑體"/>
              <a:cs typeface="+mn-cs"/>
            </a:rPr>
            <a:t>。</a:t>
          </a:r>
        </a:p>
      </dsp:txBody>
      <dsp:txXfrm>
        <a:off x="2236045" y="804286"/>
        <a:ext cx="1958586" cy="3125901"/>
      </dsp:txXfrm>
    </dsp:sp>
    <dsp:sp modelId="{7838F1AD-8C80-4C2A-95B5-301925602A24}">
      <dsp:nvSpPr>
        <dsp:cNvPr id="0" name=""/>
        <dsp:cNvSpPr/>
      </dsp:nvSpPr>
      <dsp:spPr>
        <a:xfrm>
          <a:off x="4468834" y="30251"/>
          <a:ext cx="1958586" cy="79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5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人員招募及員工關懷</a:t>
          </a:r>
        </a:p>
      </dsp:txBody>
      <dsp:txXfrm>
        <a:off x="4468834" y="30251"/>
        <a:ext cx="1958586" cy="791997"/>
      </dsp:txXfrm>
    </dsp:sp>
    <dsp:sp modelId="{53DF314A-37B6-4239-9CF2-D52CA634EEE7}">
      <dsp:nvSpPr>
        <dsp:cNvPr id="0" name=""/>
        <dsp:cNvSpPr/>
      </dsp:nvSpPr>
      <dsp:spPr>
        <a:xfrm>
          <a:off x="4468834" y="804286"/>
          <a:ext cx="1958586" cy="312590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依年度計畫編制人力需求。</a:t>
          </a:r>
        </a:p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多元招募管道、產學合作，培訓優秀人才。</a:t>
          </a:r>
        </a:p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每年辦理員工健康檢查。</a:t>
          </a:r>
        </a:p>
        <a:p>
          <a:pPr marL="114300" lvl="1" indent="-114300" algn="just" defTabSz="622300" hangingPunct="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持續推動健康促進活動，宣導健康訊息。</a:t>
          </a:r>
        </a:p>
      </dsp:txBody>
      <dsp:txXfrm>
        <a:off x="4468834" y="804286"/>
        <a:ext cx="1958586" cy="3125901"/>
      </dsp:txXfrm>
    </dsp:sp>
    <dsp:sp modelId="{C701014E-1709-42C5-B454-0DBCE9D18F9E}">
      <dsp:nvSpPr>
        <dsp:cNvPr id="0" name=""/>
        <dsp:cNvSpPr/>
      </dsp:nvSpPr>
      <dsp:spPr>
        <a:xfrm>
          <a:off x="6701622" y="30251"/>
          <a:ext cx="1958586" cy="79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供應商管理</a:t>
          </a:r>
          <a:endParaRPr lang="zh-TW" altLang="en-US" sz="1400" kern="1200" dirty="0">
            <a:solidFill>
              <a:schemeClr val="tx1"/>
            </a:solidFill>
          </a:endParaRPr>
        </a:p>
      </dsp:txBody>
      <dsp:txXfrm>
        <a:off x="6701622" y="30251"/>
        <a:ext cx="1958586" cy="791997"/>
      </dsp:txXfrm>
    </dsp:sp>
    <dsp:sp modelId="{4EE86BB2-9271-47CF-8270-62E7DAD579E8}">
      <dsp:nvSpPr>
        <dsp:cNvPr id="0" name=""/>
        <dsp:cNvSpPr/>
      </dsp:nvSpPr>
      <dsp:spPr>
        <a:xfrm>
          <a:off x="6701622" y="804286"/>
          <a:ext cx="1958586" cy="312590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  <a:latin typeface="+mn-ea"/>
              <a:ea typeface="+mn-ea"/>
            </a:rPr>
            <a:t>針對五大面向</a:t>
          </a:r>
          <a:r>
            <a:rPr lang="en-US" altLang="en-US" sz="1400" kern="1200" dirty="0">
              <a:solidFill>
                <a:schemeClr val="tx1"/>
              </a:solidFill>
              <a:latin typeface="+mn-ea"/>
              <a:ea typeface="+mn-ea"/>
            </a:rPr>
            <a:t>_</a:t>
          </a:r>
          <a:r>
            <a:rPr lang="zh-TW" altLang="en-US" sz="1400" kern="1200" dirty="0">
              <a:solidFill>
                <a:schemeClr val="tx1"/>
              </a:solidFill>
              <a:latin typeface="+mn-ea"/>
              <a:ea typeface="+mn-ea"/>
            </a:rPr>
            <a:t>供應商選定、評比管理、分級輔導、稽核及供應商承諾，進行供應商管理機制。</a:t>
          </a:r>
        </a:p>
        <a:p>
          <a:pPr marL="114300" lvl="1" indent="-114300" algn="l" defTabSz="62230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  <a:latin typeface="+mn-ea"/>
              <a:ea typeface="+mn-ea"/>
            </a:rPr>
            <a:t>採購原物料依照「環境物質管理標準」辦理。</a:t>
          </a:r>
        </a:p>
        <a:p>
          <a:pPr marL="114300" lvl="1" indent="-114300" algn="l" defTabSz="622300">
            <a:lnSpc>
              <a:spcPts val="18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  <a:latin typeface="+mn-ea"/>
              <a:ea typeface="+mn-ea"/>
            </a:rPr>
            <a:t>與供應商簽立「供應商社會責任承諾」，共同善盡企業社會責任。</a:t>
          </a:r>
          <a:endParaRPr lang="zh-TW" altLang="en-US" sz="1400" kern="1200" dirty="0"/>
        </a:p>
      </dsp:txBody>
      <dsp:txXfrm>
        <a:off x="6701622" y="804286"/>
        <a:ext cx="1958586" cy="3125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D450E-A9D6-474E-BD37-1026858BB4F9}">
      <dsp:nvSpPr>
        <dsp:cNvPr id="0" name=""/>
        <dsp:cNvSpPr/>
      </dsp:nvSpPr>
      <dsp:spPr>
        <a:xfrm>
          <a:off x="2601" y="7605"/>
          <a:ext cx="2536575" cy="8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社會經濟與法令遵循</a:t>
          </a:r>
          <a:endParaRPr lang="zh-TW" altLang="en-US" sz="1600" kern="1200" dirty="0"/>
        </a:p>
      </dsp:txBody>
      <dsp:txXfrm>
        <a:off x="2601" y="7605"/>
        <a:ext cx="2536575" cy="835200"/>
      </dsp:txXfrm>
    </dsp:sp>
    <dsp:sp modelId="{141D5DA1-4BE9-4A8C-BDCF-3080FED6548F}">
      <dsp:nvSpPr>
        <dsp:cNvPr id="0" name=""/>
        <dsp:cNvSpPr/>
      </dsp:nvSpPr>
      <dsp:spPr>
        <a:xfrm>
          <a:off x="2601" y="842805"/>
          <a:ext cx="2536575" cy="27762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0" kern="1200" dirty="0">
              <a:solidFill>
                <a:schemeClr val="tx1"/>
              </a:solidFill>
            </a:rPr>
            <a:t>透過建立公司治理組織及落實內部控制機制，確保本公司所有人員及作業確實遵守相關法令規範。</a:t>
          </a:r>
        </a:p>
        <a:p>
          <a:pPr marL="114300" lvl="1" indent="-114300" algn="just" defTabSz="6223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0" kern="1200" dirty="0">
              <a:solidFill>
                <a:schemeClr val="tx1"/>
              </a:solidFill>
            </a:rPr>
            <a:t>已建立智慧財產管理計畫，依此遵循執行。本公司研發之產品必要時依法申請專利以保障公司權益。</a:t>
          </a:r>
        </a:p>
      </dsp:txBody>
      <dsp:txXfrm>
        <a:off x="2601" y="842805"/>
        <a:ext cx="2536575" cy="2776224"/>
      </dsp:txXfrm>
    </dsp:sp>
    <dsp:sp modelId="{E43B9E3E-EC9C-4E77-96FC-FAF7E4CD4858}">
      <dsp:nvSpPr>
        <dsp:cNvPr id="0" name=""/>
        <dsp:cNvSpPr/>
      </dsp:nvSpPr>
      <dsp:spPr>
        <a:xfrm>
          <a:off x="2894298" y="7605"/>
          <a:ext cx="2536575" cy="8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強化董事職能</a:t>
          </a:r>
        </a:p>
      </dsp:txBody>
      <dsp:txXfrm>
        <a:off x="2894298" y="7605"/>
        <a:ext cx="2536575" cy="835200"/>
      </dsp:txXfrm>
    </dsp:sp>
    <dsp:sp modelId="{08746701-2D96-4D03-AB22-0115FB359118}">
      <dsp:nvSpPr>
        <dsp:cNvPr id="0" name=""/>
        <dsp:cNvSpPr/>
      </dsp:nvSpPr>
      <dsp:spPr>
        <a:xfrm>
          <a:off x="2894298" y="842805"/>
          <a:ext cx="2536575" cy="27762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 hangingPunct="0">
            <a:lnSpc>
              <a:spcPct val="90000"/>
            </a:lnSpc>
            <a:spcBef>
              <a:spcPct val="0"/>
            </a:spcBef>
            <a:spcAft>
              <a:spcPts val="15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規劃相</a:t>
          </a:r>
          <a:r>
            <a:rPr lang="zh-TW" altLang="en-US" sz="1400" u="none" kern="1200" dirty="0">
              <a:solidFill>
                <a:schemeClr val="tx1"/>
              </a:solidFill>
            </a:rPr>
            <a:t>關進修課程，增強董事對於最新法令及制度的知識。</a:t>
          </a:r>
        </a:p>
        <a:p>
          <a:pPr marL="114300" lvl="1" indent="-114300" algn="just" defTabSz="622300" hangingPunct="0">
            <a:lnSpc>
              <a:spcPct val="90000"/>
            </a:lnSpc>
            <a:spcBef>
              <a:spcPct val="0"/>
            </a:spcBef>
            <a:spcAft>
              <a:spcPts val="150"/>
            </a:spcAft>
            <a:buChar char="••"/>
          </a:pPr>
          <a:r>
            <a:rPr lang="zh-TW" altLang="en-US" sz="1400" u="none" kern="1200" dirty="0">
              <a:solidFill>
                <a:schemeClr val="tx1"/>
              </a:solidFill>
            </a:rPr>
            <a:t>投保董事責任險</a:t>
          </a:r>
          <a:r>
            <a:rPr lang="zh-TW" altLang="en-US" sz="1400" kern="1200" dirty="0">
              <a:solidFill>
                <a:schemeClr val="tx1"/>
              </a:solidFill>
            </a:rPr>
            <a:t>，保證其受到訴訟或求償之情形。</a:t>
          </a:r>
        </a:p>
        <a:p>
          <a:pPr marL="114300" lvl="1" indent="-114300" algn="just" defTabSz="622300" hangingPunct="0">
            <a:lnSpc>
              <a:spcPct val="90000"/>
            </a:lnSpc>
            <a:spcBef>
              <a:spcPct val="0"/>
            </a:spcBef>
            <a:spcAft>
              <a:spcPts val="15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每年不定期會計師及稽核主管與獨立董事進行單獨溝通，強化公司治理運作情形。</a:t>
          </a:r>
        </a:p>
      </dsp:txBody>
      <dsp:txXfrm>
        <a:off x="2894298" y="842805"/>
        <a:ext cx="2536575" cy="2776224"/>
      </dsp:txXfrm>
    </dsp:sp>
    <dsp:sp modelId="{B5FFE555-4B3C-4622-B67A-E25D91C745EB}">
      <dsp:nvSpPr>
        <dsp:cNvPr id="0" name=""/>
        <dsp:cNvSpPr/>
      </dsp:nvSpPr>
      <dsp:spPr>
        <a:xfrm>
          <a:off x="5785994" y="7605"/>
          <a:ext cx="2536575" cy="8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solidFill>
                <a:srgbClr val="073B8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微軟正黑體"/>
              <a:cs typeface="+mn-cs"/>
            </a:rPr>
            <a:t>利害關係人溝通</a:t>
          </a:r>
        </a:p>
      </dsp:txBody>
      <dsp:txXfrm>
        <a:off x="5785994" y="7605"/>
        <a:ext cx="2536575" cy="835200"/>
      </dsp:txXfrm>
    </dsp:sp>
    <dsp:sp modelId="{9D7B53F5-F24B-44B3-B2B7-01E753BE5C11}">
      <dsp:nvSpPr>
        <dsp:cNvPr id="0" name=""/>
        <dsp:cNvSpPr/>
      </dsp:nvSpPr>
      <dsp:spPr>
        <a:xfrm>
          <a:off x="5785994" y="842805"/>
          <a:ext cx="2536575" cy="277622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利害關係人所關注之重要議題，皆設有相應之溝通管道。透過積極溝通，與利害關係人建立長遠之夥伴關係。</a:t>
          </a:r>
        </a:p>
        <a:p>
          <a:pPr marL="114300" lvl="1" indent="-114300" algn="just" defTabSz="6223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>
              <a:solidFill>
                <a:schemeClr val="tx1"/>
              </a:solidFill>
            </a:rPr>
            <a:t>相關溝通機制與執行成果，每年呈報董事會並揭露於公司網站。</a:t>
          </a:r>
        </a:p>
      </dsp:txBody>
      <dsp:txXfrm>
        <a:off x="5785994" y="842805"/>
        <a:ext cx="2536575" cy="2776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7011E-E59A-41C8-94E4-4B5755461875}">
      <dsp:nvSpPr>
        <dsp:cNvPr id="0" name=""/>
        <dsp:cNvSpPr/>
      </dsp:nvSpPr>
      <dsp:spPr>
        <a:xfrm>
          <a:off x="1225824" y="577"/>
          <a:ext cx="2205476" cy="1253813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rnd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供應商選定</a:t>
          </a:r>
          <a:endParaRPr lang="zh-TW" altLang="en-US" sz="1400" b="1" u="sng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114300" lvl="1" indent="-114300" algn="just" defTabSz="533400" hangingPunct="0">
            <a:lnSpc>
              <a:spcPts val="1900"/>
            </a:lnSpc>
            <a:spcBef>
              <a:spcPct val="0"/>
            </a:spcBef>
            <a:spcAft>
              <a:spcPts val="0"/>
            </a:spcAft>
            <a:buSzPct val="100000"/>
            <a:buFont typeface="Arial" panose="020B0604020202020204" pitchFamily="34" charset="0"/>
            <a:buChar char="••"/>
          </a:pPr>
          <a:r>
            <a:rPr lang="zh-TW" sz="1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</a:t>
          </a:r>
          <a:r>
            <a:rPr lang="zh-TW" altLang="en-US" sz="1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採購、品質及研發單位，共同組成</a:t>
          </a:r>
          <a:r>
            <a:rPr lang="zh-TW" sz="1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評估小組</a:t>
          </a:r>
          <a:r>
            <a:rPr lang="zh-TW" altLang="en-US" sz="1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進行供應商</a:t>
          </a:r>
          <a:r>
            <a:rPr lang="zh-TW" sz="1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r>
            <a:rPr lang="zh-TW" altLang="en-US" sz="1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225824" y="577"/>
        <a:ext cx="2205476" cy="1253813"/>
      </dsp:txXfrm>
    </dsp:sp>
    <dsp:sp modelId="{C7010D1C-0587-413D-A51C-075C915B8D24}">
      <dsp:nvSpPr>
        <dsp:cNvPr id="0" name=""/>
        <dsp:cNvSpPr/>
      </dsp:nvSpPr>
      <dsp:spPr>
        <a:xfrm>
          <a:off x="3765968" y="0"/>
          <a:ext cx="2205476" cy="1253813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rnd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供應商評比管理</a:t>
          </a:r>
          <a:endParaRPr lang="zh-TW" altLang="en-US" sz="1400" b="1" u="sng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114300" lvl="1" indent="-114300" algn="just" defTabSz="533400" hangingPunct="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年度共考核</a:t>
          </a:r>
          <a:r>
            <a:rPr 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180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件，</a:t>
          </a:r>
          <a:r>
            <a:rPr 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等廠商佔</a:t>
          </a:r>
          <a:r>
            <a:rPr 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99%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114300" lvl="1" indent="-114300" algn="just" defTabSz="533400" hangingPunct="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endParaRPr lang="zh-TW" alt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765968" y="0"/>
        <a:ext cx="2205476" cy="1253813"/>
      </dsp:txXfrm>
    </dsp:sp>
    <dsp:sp modelId="{060C0B2F-319B-4434-9DB2-239025DEAD3A}">
      <dsp:nvSpPr>
        <dsp:cNvPr id="0" name=""/>
        <dsp:cNvSpPr/>
      </dsp:nvSpPr>
      <dsp:spPr>
        <a:xfrm>
          <a:off x="6257451" y="577"/>
          <a:ext cx="2309811" cy="1253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3399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供應商分級輔導</a:t>
          </a:r>
          <a:endParaRPr lang="zh-TW" altLang="en-US" sz="1400" b="1" u="sng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85725" lvl="0" indent="-85725" algn="just" defTabSz="711200" hangingPunct="0">
            <a:lnSpc>
              <a:spcPts val="18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en-US" alt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112</a:t>
          </a:r>
          <a:r>
            <a:rPr lang="zh-TW" altLang="en-US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年度</a:t>
          </a:r>
          <a:r>
            <a:rPr 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考核</a:t>
          </a:r>
          <a:r>
            <a:rPr lang="zh-TW" altLang="en-US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</a:t>
          </a:r>
          <a:r>
            <a:rPr lang="en-US" alt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B</a:t>
          </a:r>
          <a:r>
            <a:rPr lang="zh-TW" altLang="en-US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等廠商共</a:t>
          </a:r>
          <a:r>
            <a:rPr lang="en-US" alt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en-US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件佔</a:t>
          </a:r>
          <a:r>
            <a:rPr lang="en-US" alt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1%</a:t>
          </a:r>
          <a:r>
            <a:rPr lang="zh-TW" sz="12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，已要求供應商回覆檢討缺失與提出改善措施。</a:t>
          </a:r>
          <a:endParaRPr lang="zh-TW" altLang="en-US" sz="1200" b="0" u="none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257451" y="577"/>
        <a:ext cx="2309811" cy="1253813"/>
      </dsp:txXfrm>
    </dsp:sp>
    <dsp:sp modelId="{B835833F-E8FA-4FD6-99FE-1377C2E269CC}">
      <dsp:nvSpPr>
        <dsp:cNvPr id="0" name=""/>
        <dsp:cNvSpPr/>
      </dsp:nvSpPr>
      <dsp:spPr>
        <a:xfrm>
          <a:off x="2520288" y="1455688"/>
          <a:ext cx="2205476" cy="12523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3399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供應商稽核</a:t>
          </a:r>
          <a:endParaRPr lang="zh-TW" altLang="en-US" sz="1400" u="sng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114300" lvl="1" indent="-114300" algn="just" defTabSz="5334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112</a:t>
          </a:r>
          <a:r>
            <a:rPr lang="zh-TW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年度已完成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7</a:t>
          </a:r>
          <a:r>
            <a:rPr lang="zh-TW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件實地及書面審查，稽核結果均達標準。</a:t>
          </a:r>
          <a:endParaRPr lang="zh-TW" alt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114300" lvl="1" indent="-114300" algn="just" defTabSz="5334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endParaRPr lang="zh-TW" alt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20288" y="1455688"/>
        <a:ext cx="2205476" cy="1252361"/>
      </dsp:txXfrm>
    </dsp:sp>
    <dsp:sp modelId="{088F7BF5-B640-4CBE-B327-DFE513651893}">
      <dsp:nvSpPr>
        <dsp:cNvPr id="0" name=""/>
        <dsp:cNvSpPr/>
      </dsp:nvSpPr>
      <dsp:spPr>
        <a:xfrm>
          <a:off x="4968542" y="1455688"/>
          <a:ext cx="2205476" cy="12523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3399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u="sng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供應商承諾</a:t>
          </a:r>
          <a:endParaRPr lang="zh-TW" altLang="en-US" sz="1400" b="1" u="sng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114300" lvl="1" indent="-114300" algn="l" defTabSz="5334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截至目前並未發現供應商有侵犯人權</a:t>
          </a: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違反企業道德及環境等相關事宜。</a:t>
          </a:r>
          <a:endParaRPr lang="zh-TW" alt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968542" y="1455688"/>
        <a:ext cx="2205476" cy="1252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0A86-B865-44C4-B1CD-C168CCC69C42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70087-A94E-4CC3-8145-96920A7C9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23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0087-A94E-4CC3-8145-96920A7C91E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77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0087-A94E-4CC3-8145-96920A7C91E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05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0087-A94E-4CC3-8145-96920A7C91E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54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dk1"/>
                </a:solidFill>
              </a:rPr>
              <a:t>113</a:t>
            </a:r>
            <a:r>
              <a:rPr lang="zh-TW" altLang="en-US" sz="1200" dirty="0">
                <a:solidFill>
                  <a:schemeClr val="dk1"/>
                </a:solidFill>
              </a:rPr>
              <a:t>年簡報刪除文字：設有醫護室，由廠醫及專職護士提供專業醫療諮詢，每年實施員工健檢、不定期健康講座、衛教文宣宣導等健康促進活動。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0087-A94E-4CC3-8145-96920A7C91E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29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dk1"/>
                </a:solidFill>
              </a:rPr>
              <a:t>113</a:t>
            </a:r>
            <a:r>
              <a:rPr lang="zh-TW" altLang="en-US" sz="1200" dirty="0">
                <a:solidFill>
                  <a:schemeClr val="dk1"/>
                </a:solidFill>
              </a:rPr>
              <a:t>年簡報刪除文字：設有醫護室，由廠醫及專職護士提供專業醫療諮詢，每年實施員工健檢、不定期健康講座、衛教文宣宣導等健康促進活動。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0087-A94E-4CC3-8145-96920A7C91E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71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dk1"/>
                </a:solidFill>
              </a:rPr>
              <a:t>113</a:t>
            </a:r>
            <a:r>
              <a:rPr lang="zh-TW" altLang="en-US" sz="1200" dirty="0">
                <a:solidFill>
                  <a:schemeClr val="dk1"/>
                </a:solidFill>
              </a:rPr>
              <a:t>年簡報刪除文字：設有醫護室，由廠醫及專職護士提供專業醫療諮詢，每年實施員工健檢、不定期健康講座、衛教文宣宣導等健康促進活動。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0087-A94E-4CC3-8145-96920A7C91E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73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dk1"/>
                </a:solidFill>
              </a:rPr>
              <a:t>113</a:t>
            </a:r>
            <a:r>
              <a:rPr lang="zh-TW" altLang="en-US" sz="1200" dirty="0">
                <a:solidFill>
                  <a:schemeClr val="dk1"/>
                </a:solidFill>
              </a:rPr>
              <a:t>年簡報刪除文字：設有醫護室，由廠醫及專職護士提供專業醫療諮詢，每年實施員工健檢、不定期健康講座、衛教文宣宣導等健康促進活動。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0087-A94E-4CC3-8145-96920A7C91E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38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dk1"/>
                </a:solidFill>
              </a:rPr>
              <a:t>113</a:t>
            </a:r>
            <a:r>
              <a:rPr lang="zh-TW" altLang="en-US" sz="1200" dirty="0">
                <a:solidFill>
                  <a:schemeClr val="dk1"/>
                </a:solidFill>
              </a:rPr>
              <a:t>年簡報刪除文字：設有醫護室，由廠醫及專職護士提供專業醫療諮詢，每年實施員工健檢、不定期健康講座、衛教文宣宣導等健康促進活動。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0087-A94E-4CC3-8145-96920A7C91E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51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90A2C-66C4-49EA-BC64-F8B82720EBB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30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頁(藍色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8972CE0-43F9-6B01-2F38-7A3DB2CDF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5636" y="1491630"/>
            <a:ext cx="6552728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613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結尾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3EE1E97-2A8E-51BF-394C-03824846A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E95E2EF8-9037-B52F-F643-F1CB4F507908}"/>
              </a:ext>
            </a:extLst>
          </p:cNvPr>
          <p:cNvSpPr txBox="1"/>
          <p:nvPr userDrawn="1"/>
        </p:nvSpPr>
        <p:spPr>
          <a:xfrm>
            <a:off x="3998574" y="2571750"/>
            <a:ext cx="114685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zh-TW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978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頁(白色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A52FEB4-BEA7-D377-1B3E-20B34DC4A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5636" y="1491630"/>
            <a:ext cx="6552728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06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及大綱(項目號碼_藍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9C39F8E-3B87-0F2A-3708-A868105EA7B6}"/>
              </a:ext>
            </a:extLst>
          </p:cNvPr>
          <p:cNvSpPr/>
          <p:nvPr userDrawn="1"/>
        </p:nvSpPr>
        <p:spPr>
          <a:xfrm>
            <a:off x="-28763" y="0"/>
            <a:ext cx="9176712" cy="5143500"/>
          </a:xfrm>
          <a:prstGeom prst="rect">
            <a:avLst/>
          </a:prstGeom>
          <a:solidFill>
            <a:srgbClr val="3684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3FDBF84F-092A-B8F0-7282-C6FDFBF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6480720" cy="565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6C894A6F-184A-9115-4B59-FF54A7285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1360" y="983926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9" name="文字版面配置區 8">
            <a:extLst>
              <a:ext uri="{FF2B5EF4-FFF2-40B4-BE49-F238E27FC236}">
                <a16:creationId xmlns:a16="http://schemas.microsoft.com/office/drawing/2014/main" xmlns="" id="{E8E45AD2-EA64-F00B-C33C-2B1A23773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1360" y="1631998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2" name="文字版面配置區 8">
            <a:extLst>
              <a:ext uri="{FF2B5EF4-FFF2-40B4-BE49-F238E27FC236}">
                <a16:creationId xmlns:a16="http://schemas.microsoft.com/office/drawing/2014/main" xmlns="" id="{CDBCFA94-49F9-6B70-EEA5-BE66257D2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1360" y="2280070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5" name="文字版面配置區 8">
            <a:extLst>
              <a:ext uri="{FF2B5EF4-FFF2-40B4-BE49-F238E27FC236}">
                <a16:creationId xmlns:a16="http://schemas.microsoft.com/office/drawing/2014/main" xmlns="" id="{22C05880-3947-0251-31B9-AFB50802B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21360" y="2928142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8" name="文字版面配置區 8">
            <a:extLst>
              <a:ext uri="{FF2B5EF4-FFF2-40B4-BE49-F238E27FC236}">
                <a16:creationId xmlns:a16="http://schemas.microsoft.com/office/drawing/2014/main" xmlns="" id="{DA5357D7-D54E-76D4-0523-BFFC736E1D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1360" y="3576214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文字版面配置區 8">
            <a:extLst>
              <a:ext uri="{FF2B5EF4-FFF2-40B4-BE49-F238E27FC236}">
                <a16:creationId xmlns:a16="http://schemas.microsoft.com/office/drawing/2014/main" xmlns="" id="{6C441FE8-9107-2ECD-5E9D-E86E199413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1360" y="4194285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EB5A760E-E855-2532-630E-836387101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" y="3723297"/>
            <a:ext cx="2386261" cy="1686253"/>
          </a:xfrm>
          <a:prstGeom prst="rect">
            <a:avLst/>
          </a:prstGeom>
        </p:spPr>
      </p:pic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xmlns="" id="{DB5A62C6-15C7-E0AB-0B0E-794B6FBA84C1}"/>
              </a:ext>
            </a:extLst>
          </p:cNvPr>
          <p:cNvSpPr txBox="1">
            <a:spLocks/>
          </p:cNvSpPr>
          <p:nvPr userDrawn="1"/>
        </p:nvSpPr>
        <p:spPr>
          <a:xfrm>
            <a:off x="8856984" y="4937553"/>
            <a:ext cx="395536" cy="276821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fld id="{FD8DBE3D-10B3-40A3-A1FC-AEDBC7EBA6DE}" type="slidenum">
              <a:rPr lang="zh-TW" altLang="en-US" sz="85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just"/>
              <a:t>‹#›</a:t>
            </a:fld>
            <a:endParaRPr lang="zh-TW" altLang="en-US" sz="8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及大綱(項目號碼_白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3FDBF84F-092A-B8F0-7282-C6FDFBF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6480720" cy="565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6C894A6F-184A-9115-4B59-FF54A7285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1360" y="983926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9" name="文字版面配置區 8">
            <a:extLst>
              <a:ext uri="{FF2B5EF4-FFF2-40B4-BE49-F238E27FC236}">
                <a16:creationId xmlns:a16="http://schemas.microsoft.com/office/drawing/2014/main" xmlns="" id="{E8E45AD2-EA64-F00B-C33C-2B1A23773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1360" y="1631998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2" name="文字版面配置區 8">
            <a:extLst>
              <a:ext uri="{FF2B5EF4-FFF2-40B4-BE49-F238E27FC236}">
                <a16:creationId xmlns:a16="http://schemas.microsoft.com/office/drawing/2014/main" xmlns="" id="{CDBCFA94-49F9-6B70-EEA5-BE66257D2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1360" y="2280070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5" name="文字版面配置區 8">
            <a:extLst>
              <a:ext uri="{FF2B5EF4-FFF2-40B4-BE49-F238E27FC236}">
                <a16:creationId xmlns:a16="http://schemas.microsoft.com/office/drawing/2014/main" xmlns="" id="{22C05880-3947-0251-31B9-AFB50802B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21360" y="2928142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8" name="文字版面配置區 8">
            <a:extLst>
              <a:ext uri="{FF2B5EF4-FFF2-40B4-BE49-F238E27FC236}">
                <a16:creationId xmlns:a16="http://schemas.microsoft.com/office/drawing/2014/main" xmlns="" id="{DA5357D7-D54E-76D4-0523-BFFC736E1D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1360" y="3576214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文字版面配置區 8">
            <a:extLst>
              <a:ext uri="{FF2B5EF4-FFF2-40B4-BE49-F238E27FC236}">
                <a16:creationId xmlns:a16="http://schemas.microsoft.com/office/drawing/2014/main" xmlns="" id="{6C441FE8-9107-2ECD-5E9D-E86E199413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1360" y="4194285"/>
            <a:ext cx="4896271" cy="4563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xmlns="" id="{DB5A62C6-15C7-E0AB-0B0E-794B6FBA84C1}"/>
              </a:ext>
            </a:extLst>
          </p:cNvPr>
          <p:cNvSpPr txBox="1">
            <a:spLocks/>
          </p:cNvSpPr>
          <p:nvPr userDrawn="1"/>
        </p:nvSpPr>
        <p:spPr>
          <a:xfrm>
            <a:off x="8856984" y="4937553"/>
            <a:ext cx="395536" cy="276821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fld id="{FD8DBE3D-10B3-40A3-A1FC-AEDBC7EBA6DE}" type="slidenum">
              <a:rPr lang="zh-TW" altLang="en-US" sz="85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just"/>
              <a:t>‹#›</a:t>
            </a:fld>
            <a:endParaRPr lang="zh-TW" altLang="en-US" sz="8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DEC520A-8DD8-14A8-AA95-198D0A6AF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27" y="3692478"/>
            <a:ext cx="2444651" cy="1727514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5F8B7F3-F56F-B484-CE62-CBB594F58527}"/>
              </a:ext>
            </a:extLst>
          </p:cNvPr>
          <p:cNvSpPr txBox="1">
            <a:spLocks/>
          </p:cNvSpPr>
          <p:nvPr userDrawn="1"/>
        </p:nvSpPr>
        <p:spPr>
          <a:xfrm>
            <a:off x="8856984" y="4928229"/>
            <a:ext cx="395536" cy="276821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fld id="{FD8DBE3D-10B3-40A3-A1FC-AEDBC7EBA6DE}" type="slidenum">
              <a:rPr lang="zh-TW" altLang="en-US" sz="85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just"/>
              <a:t>‹#›</a:t>
            </a:fld>
            <a:endParaRPr lang="zh-TW" altLang="en-US" sz="8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0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章節及大綱(項目符號_藍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B552A12-38C8-A121-0D75-8D2D5683D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6480720" cy="565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200151"/>
            <a:ext cx="4824536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30000"/>
              </a:lnSpc>
              <a:buFontTx/>
              <a:buBlip>
                <a:blip r:embed="rId3"/>
              </a:buBlip>
              <a:defRPr sz="2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lnSpc>
                <a:spcPct val="130000"/>
              </a:lnSpc>
              <a:defRPr sz="1900">
                <a:solidFill>
                  <a:schemeClr val="bg1"/>
                </a:solidFill>
                <a:latin typeface="+mn-ea"/>
                <a:ea typeface="+mn-ea"/>
              </a:defRPr>
            </a:lvl2pPr>
            <a:lvl3pPr>
              <a:lnSpc>
                <a:spcPct val="130000"/>
              </a:lnSpc>
              <a:defRPr sz="1600">
                <a:solidFill>
                  <a:schemeClr val="bg1"/>
                </a:solidFill>
                <a:latin typeface="+mn-ea"/>
                <a:ea typeface="+mn-ea"/>
              </a:defRPr>
            </a:lvl3pPr>
            <a:lvl4pPr>
              <a:lnSpc>
                <a:spcPct val="130000"/>
              </a:lnSpc>
              <a:defRPr sz="1400">
                <a:solidFill>
                  <a:schemeClr val="bg1"/>
                </a:solidFill>
                <a:latin typeface="+mn-ea"/>
                <a:ea typeface="+mn-ea"/>
              </a:defRPr>
            </a:lvl4pPr>
            <a:lvl5pPr>
              <a:lnSpc>
                <a:spcPct val="130000"/>
              </a:lnSpc>
              <a:defRPr sz="1300">
                <a:solidFill>
                  <a:schemeClr val="bg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xmlns="" id="{93C932B6-DFFF-F04E-AD8A-7FC1C7F9D2AF}"/>
              </a:ext>
            </a:extLst>
          </p:cNvPr>
          <p:cNvSpPr txBox="1">
            <a:spLocks/>
          </p:cNvSpPr>
          <p:nvPr userDrawn="1"/>
        </p:nvSpPr>
        <p:spPr>
          <a:xfrm>
            <a:off x="8856984" y="4937553"/>
            <a:ext cx="395536" cy="276821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fld id="{FD8DBE3D-10B3-40A3-A1FC-AEDBC7EBA6DE}" type="slidenum">
              <a:rPr lang="zh-TW" altLang="en-US" sz="85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just"/>
              <a:t>‹#›</a:t>
            </a:fld>
            <a:endParaRPr lang="zh-TW" altLang="en-US" sz="8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3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章節及大綱(項目符號_白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1A162E1-FE36-49FA-FBEB-1F0D50CFC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6480720" cy="565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200151"/>
            <a:ext cx="4824536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30000"/>
              </a:lnSpc>
              <a:buFontTx/>
              <a:buBlip>
                <a:blip r:embed="rId3"/>
              </a:buBlip>
              <a:defRPr sz="2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lnSpc>
                <a:spcPct val="130000"/>
              </a:lnSpc>
              <a:defRPr sz="190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defRPr>
            </a:lvl2pPr>
            <a:lvl3pPr marL="12001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60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defRPr>
            </a:lvl3pPr>
            <a:lvl4pPr>
              <a:lnSpc>
                <a:spcPct val="130000"/>
              </a:lnSpc>
              <a:defRPr sz="140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defRPr>
            </a:lvl4pPr>
            <a:lvl5pPr>
              <a:lnSpc>
                <a:spcPct val="130000"/>
              </a:lnSpc>
              <a:defRPr sz="130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xmlns="" id="{BFA0BF0A-E423-6BB1-F265-F1EEA9C0C9A8}"/>
              </a:ext>
            </a:extLst>
          </p:cNvPr>
          <p:cNvSpPr txBox="1">
            <a:spLocks/>
          </p:cNvSpPr>
          <p:nvPr userDrawn="1"/>
        </p:nvSpPr>
        <p:spPr>
          <a:xfrm>
            <a:off x="8856984" y="4937553"/>
            <a:ext cx="395536" cy="276821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fld id="{FD8DBE3D-10B3-40A3-A1FC-AEDBC7EBA6DE}" type="slidenum">
              <a:rPr lang="zh-TW" altLang="en-US" sz="85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just"/>
              <a:t>‹#›</a:t>
            </a:fld>
            <a:endParaRPr lang="zh-TW" altLang="en-US" sz="8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5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段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649891E-ACEE-CC95-824A-1EA838F91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2006179"/>
            <a:ext cx="4320480" cy="565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5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3328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(標註機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BC6C4CC-85A1-62E4-47EF-A5BAAD7E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6480720" cy="565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9E145B3E-DD41-186D-9AE0-AE6080AC77B8}"/>
              </a:ext>
            </a:extLst>
          </p:cNvPr>
          <p:cNvSpPr txBox="1"/>
          <p:nvPr userDrawn="1"/>
        </p:nvSpPr>
        <p:spPr>
          <a:xfrm>
            <a:off x="0" y="4928056"/>
            <a:ext cx="7092280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© SAG ALL RIGHTS RESERVED</a:t>
            </a:r>
            <a:r>
              <a:rPr lang="zh-TW" alt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｜ 本文件屬韋僑科技股份有限公司之機密文件，非經書面准許，不得複印或以其他任何形式傳遞或揭露。</a:t>
            </a:r>
            <a:endParaRPr lang="zh-TW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486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0BC6C4CC-85A1-62E4-47EF-A5BAAD7E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6480720" cy="565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F4C26BB-B2A0-8CCC-13B7-8E5DE61D4354}"/>
              </a:ext>
            </a:extLst>
          </p:cNvPr>
          <p:cNvSpPr txBox="1"/>
          <p:nvPr userDrawn="1"/>
        </p:nvSpPr>
        <p:spPr>
          <a:xfrm>
            <a:off x="0" y="4930667"/>
            <a:ext cx="14093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</a:rPr>
              <a:t>© SAG ALL RIGHTS RESERVED</a:t>
            </a:r>
            <a:endParaRPr lang="zh-TW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689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6A4427F-389C-A66F-BD46-1486BD8798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xmlns="" id="{7765D37D-0A13-CC46-EE87-495D07E1D569}"/>
              </a:ext>
            </a:extLst>
          </p:cNvPr>
          <p:cNvSpPr txBox="1">
            <a:spLocks/>
          </p:cNvSpPr>
          <p:nvPr/>
        </p:nvSpPr>
        <p:spPr>
          <a:xfrm>
            <a:off x="8856984" y="4937553"/>
            <a:ext cx="395536" cy="276821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fld id="{FD8DBE3D-10B3-40A3-A1FC-AEDBC7EBA6DE}" type="slidenum">
              <a:rPr lang="zh-TW" altLang="en-US" sz="85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just"/>
              <a:t>‹#›</a:t>
            </a:fld>
            <a:endParaRPr lang="zh-TW" altLang="en-US" sz="8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9" r:id="rId3"/>
    <p:sldLayoutId id="2147483684" r:id="rId4"/>
    <p:sldLayoutId id="2147483650" r:id="rId5"/>
    <p:sldLayoutId id="2147483670" r:id="rId6"/>
    <p:sldLayoutId id="2147483671" r:id="rId7"/>
    <p:sldLayoutId id="2147483683" r:id="rId8"/>
    <p:sldLayoutId id="2147483681" r:id="rId9"/>
    <p:sldLayoutId id="2147483672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S@%20sag.com.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C277420-AF98-389C-65D0-C6A9D3086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112</a:t>
            </a:r>
            <a:r>
              <a:rPr lang="zh-TW" altLang="en-US" dirty="0"/>
              <a:t>年度 推動永續發展情形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4655DF1-629E-5A3D-ECA3-46D4C655663E}"/>
              </a:ext>
            </a:extLst>
          </p:cNvPr>
          <p:cNvSpPr/>
          <p:nvPr/>
        </p:nvSpPr>
        <p:spPr>
          <a:xfrm>
            <a:off x="3509882" y="2480578"/>
            <a:ext cx="2124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: May.7, 2024</a:t>
            </a:r>
            <a:endParaRPr lang="zh-TW" alt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1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四、社會議題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xmlns="" id="{12E52874-CC9A-BD71-726D-592422644AFD}"/>
              </a:ext>
            </a:extLst>
          </p:cNvPr>
          <p:cNvSpPr txBox="1">
            <a:spLocks/>
          </p:cNvSpPr>
          <p:nvPr/>
        </p:nvSpPr>
        <p:spPr>
          <a:xfrm>
            <a:off x="179512" y="803661"/>
            <a:ext cx="8748972" cy="39910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>
              <a:spcBef>
                <a:spcPts val="250"/>
              </a:spcBef>
              <a:spcAft>
                <a:spcPts val="250"/>
              </a:spcAft>
              <a:buNone/>
            </a:pP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員工職涯發展與培訓</a:t>
            </a:r>
          </a:p>
          <a:p>
            <a:pPr marL="742950" lvl="2" indent="-2857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>
                <a:solidFill>
                  <a:schemeClr val="dk1"/>
                </a:solidFill>
              </a:rPr>
              <a:t>本公司每年依員工能力需求，規劃「教育訓練計劃表」，訓練課程包含新進員工訓練、專業職能訓練、主管才能訓練、通識訓練等，以協助員工增進技能。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D13140E-5B11-EAEF-F382-C35B9BDCE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00" y="1774040"/>
            <a:ext cx="19832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年度培訓統計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65162"/>
              </p:ext>
            </p:extLst>
          </p:nvPr>
        </p:nvGraphicFramePr>
        <p:xfrm>
          <a:off x="899592" y="2283718"/>
          <a:ext cx="7128792" cy="194421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50292"/>
                <a:gridCol w="1221558"/>
                <a:gridCol w="1914381"/>
                <a:gridCol w="2242561"/>
              </a:tblGrid>
              <a:tr h="3004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</a:rPr>
                        <a:t>項目 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</a:rPr>
                        <a:t>課程數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</a:rPr>
                        <a:t>訓練時數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</a:rPr>
                        <a:t>訓練人次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739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1.</a:t>
                      </a:r>
                      <a:r>
                        <a:rPr lang="zh-TW" altLang="en-US" sz="1200" u="none" strike="noStrike">
                          <a:effectLst/>
                        </a:rPr>
                        <a:t>新進員工訓練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52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93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98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739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2.</a:t>
                      </a:r>
                      <a:r>
                        <a:rPr lang="zh-TW" altLang="en-US" sz="1200" u="none" strike="noStrike">
                          <a:effectLst/>
                        </a:rPr>
                        <a:t>專業職能訓練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106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476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1452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739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3.</a:t>
                      </a:r>
                      <a:r>
                        <a:rPr lang="zh-TW" altLang="en-US" sz="1200" u="none" strike="noStrike">
                          <a:effectLst/>
                        </a:rPr>
                        <a:t>主管才能訓練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75.5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739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4.</a:t>
                      </a:r>
                      <a:r>
                        <a:rPr lang="zh-TW" altLang="en-US" sz="1200" u="none" strike="noStrike">
                          <a:effectLst/>
                        </a:rPr>
                        <a:t>通識訓練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5.5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142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739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5.</a:t>
                      </a:r>
                      <a:r>
                        <a:rPr lang="zh-TW" altLang="en-US" sz="1200" u="none" strike="noStrike">
                          <a:effectLst/>
                        </a:rPr>
                        <a:t>自我啟發訓練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7395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總  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173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650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1731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4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四、社會議題</a:t>
            </a:r>
          </a:p>
        </p:txBody>
      </p:sp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xmlns="" id="{12E52874-CC9A-BD71-726D-592422644AFD}"/>
              </a:ext>
            </a:extLst>
          </p:cNvPr>
          <p:cNvSpPr txBox="1">
            <a:spLocks/>
          </p:cNvSpPr>
          <p:nvPr/>
        </p:nvSpPr>
        <p:spPr>
          <a:xfrm>
            <a:off x="179512" y="782396"/>
            <a:ext cx="8549935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>
              <a:spcBef>
                <a:spcPts val="250"/>
              </a:spcBef>
              <a:spcAft>
                <a:spcPts val="250"/>
              </a:spcAft>
              <a:buNone/>
            </a:pP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消費者權益政策及申訴程序</a:t>
            </a:r>
          </a:p>
          <a:p>
            <a:pPr marL="742950" lvl="2" indent="-285750" algn="just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>
                <a:solidFill>
                  <a:schemeClr val="dk1"/>
                </a:solidFill>
              </a:rPr>
              <a:t>本公司取得</a:t>
            </a:r>
            <a:r>
              <a:rPr lang="en-US" altLang="zh-TW" sz="1600" dirty="0">
                <a:solidFill>
                  <a:schemeClr val="dk1"/>
                </a:solidFill>
              </a:rPr>
              <a:t>QC080000(</a:t>
            </a:r>
            <a:r>
              <a:rPr lang="zh-TW" altLang="en-US" sz="1600" dirty="0">
                <a:solidFill>
                  <a:schemeClr val="dk1"/>
                </a:solidFill>
              </a:rPr>
              <a:t>產品有害物質管制</a:t>
            </a:r>
            <a:r>
              <a:rPr lang="en-US" altLang="zh-TW" sz="1600" dirty="0">
                <a:solidFill>
                  <a:schemeClr val="dk1"/>
                </a:solidFill>
              </a:rPr>
              <a:t>&amp;</a:t>
            </a:r>
            <a:r>
              <a:rPr lang="en-US" altLang="zh-TW" sz="1600" dirty="0" err="1">
                <a:solidFill>
                  <a:schemeClr val="dk1"/>
                </a:solidFill>
              </a:rPr>
              <a:t>RoHs</a:t>
            </a:r>
            <a:r>
              <a:rPr lang="en-US" altLang="zh-TW" sz="1600" dirty="0">
                <a:solidFill>
                  <a:schemeClr val="dk1"/>
                </a:solidFill>
              </a:rPr>
              <a:t>)</a:t>
            </a:r>
            <a:r>
              <a:rPr lang="zh-TW" altLang="en-US" sz="1600" dirty="0">
                <a:solidFill>
                  <a:schemeClr val="dk1"/>
                </a:solidFill>
              </a:rPr>
              <a:t>之認證，產品均遵循法令要求。</a:t>
            </a:r>
          </a:p>
          <a:p>
            <a:pPr marL="742950" lvl="2" indent="-285750" algn="just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>
                <a:solidFill>
                  <a:schemeClr val="dk1"/>
                </a:solidFill>
              </a:rPr>
              <a:t>本公司重視客戶意見，除個別拜訪外，亦於公司網站提供電子郵件信箱並設置利害關係人專區，提供客戶諮詢、建議或申訴管道，以保障客戶權益。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E0E0A8B5-4EAA-1749-3D70-05DBD90E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59078"/>
              </p:ext>
            </p:extLst>
          </p:nvPr>
        </p:nvGraphicFramePr>
        <p:xfrm>
          <a:off x="539552" y="2294564"/>
          <a:ext cx="8309199" cy="1944216"/>
        </p:xfrm>
        <a:graphic>
          <a:graphicData uri="http://schemas.openxmlformats.org/drawingml/2006/table">
            <a:tbl>
              <a:tblPr firstRow="1" firstCol="1" bandRow="1"/>
              <a:tblGrid>
                <a:gridCol w="969653">
                  <a:extLst>
                    <a:ext uri="{9D8B030D-6E8A-4147-A177-3AD203B41FA5}">
                      <a16:colId xmlns:a16="http://schemas.microsoft.com/office/drawing/2014/main" xmlns="" val="4262836706"/>
                    </a:ext>
                  </a:extLst>
                </a:gridCol>
                <a:gridCol w="1722922">
                  <a:extLst>
                    <a:ext uri="{9D8B030D-6E8A-4147-A177-3AD203B41FA5}">
                      <a16:colId xmlns:a16="http://schemas.microsoft.com/office/drawing/2014/main" xmlns="" val="380940406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68805558"/>
                    </a:ext>
                  </a:extLst>
                </a:gridCol>
                <a:gridCol w="2016296">
                  <a:extLst>
                    <a:ext uri="{9D8B030D-6E8A-4147-A177-3AD203B41FA5}">
                      <a16:colId xmlns:a16="http://schemas.microsoft.com/office/drawing/2014/main" xmlns="" val="2644502551"/>
                    </a:ext>
                  </a:extLst>
                </a:gridCol>
                <a:gridCol w="1224064">
                  <a:extLst>
                    <a:ext uri="{9D8B030D-6E8A-4147-A177-3AD203B41FA5}">
                      <a16:colId xmlns:a16="http://schemas.microsoft.com/office/drawing/2014/main" xmlns="" val="149628374"/>
                    </a:ext>
                  </a:extLst>
                </a:gridCol>
              </a:tblGrid>
              <a:tr h="320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利害關係人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關注議題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溝通頻率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2023</a:t>
                      </a:r>
                      <a:r>
                        <a:rPr lang="zh-TW" altLang="en-US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年度 </a:t>
                      </a:r>
                      <a:r>
                        <a:rPr lang="zh-TW" sz="14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執行情形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資訊連繫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05268"/>
                  </a:ext>
                </a:extLst>
              </a:tr>
              <a:tr h="54139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2075" indent="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客戶服務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產品交期</a:t>
                      </a:r>
                      <a:r>
                        <a:rPr lang="zh-TW" altLang="en-US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及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品質狀況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客戶滿意度調查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電話、傳真、電子郵件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不定期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just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strike="noStrike" kern="0" baseline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已針對需要改進項目提供相關對策及改善措施方案。</a:t>
                      </a:r>
                    </a:p>
                  </a:txBody>
                  <a:tcPr marL="36000" marR="72000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l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辛明治 經理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CS@ sag.com.tw</a:t>
                      </a:r>
                      <a:endParaRPr lang="zh-TW" sz="12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" panose="020B0604020202020204" pitchFamily="34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9733426"/>
                  </a:ext>
                </a:extLst>
              </a:tr>
              <a:tr h="541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客戶滿意度調查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每年至少一次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8162037"/>
                  </a:ext>
                </a:extLst>
              </a:tr>
              <a:tr h="541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客戶拜訪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按年度業務計畫執行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656073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E7E2694-0BC0-BF82-87C7-F15980FAD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00379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6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四、社會議題</a:t>
            </a:r>
          </a:p>
        </p:txBody>
      </p:sp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xmlns="" id="{12E52874-CC9A-BD71-726D-592422644AFD}"/>
              </a:ext>
            </a:extLst>
          </p:cNvPr>
          <p:cNvSpPr txBox="1">
            <a:spLocks/>
          </p:cNvSpPr>
          <p:nvPr/>
        </p:nvSpPr>
        <p:spPr>
          <a:xfrm>
            <a:off x="179512" y="795448"/>
            <a:ext cx="8712968" cy="4008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>
              <a:spcBef>
                <a:spcPts val="250"/>
              </a:spcBef>
              <a:spcAft>
                <a:spcPts val="250"/>
              </a:spcAft>
              <a:buNone/>
            </a:pP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供應商管理</a:t>
            </a:r>
          </a:p>
          <a:p>
            <a:pPr marL="742950" lvl="2" indent="-285750" algn="just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>
                <a:solidFill>
                  <a:schemeClr val="dk1"/>
                </a:solidFill>
              </a:rPr>
              <a:t>本公司與往來之供應商皆依據本公司「供應商管理程序」規定辦理，並定期評核，排除不遵循企業社會責任之供應商。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742950" lvl="2" indent="-285750" algn="just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>
                <a:solidFill>
                  <a:schemeClr val="dk1"/>
                </a:solidFill>
              </a:rPr>
              <a:t>對往來供應商，依</a:t>
            </a:r>
            <a:r>
              <a:rPr lang="zh-TW" altLang="en-US" sz="1600" b="1" dirty="0">
                <a:solidFill>
                  <a:schemeClr val="dk1"/>
                </a:solidFill>
              </a:rPr>
              <a:t>五大構面</a:t>
            </a:r>
            <a:r>
              <a:rPr lang="zh-TW" altLang="en-US" sz="1600" dirty="0">
                <a:solidFill>
                  <a:schemeClr val="dk1"/>
                </a:solidFill>
              </a:rPr>
              <a:t>進行相關控管、輔導，以建立永續發展的供應鏈管理機制：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xmlns="" id="{18BA687B-C53F-5C25-6291-1E90E5C8F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22671"/>
              </p:ext>
            </p:extLst>
          </p:nvPr>
        </p:nvGraphicFramePr>
        <p:xfrm>
          <a:off x="-324544" y="2119853"/>
          <a:ext cx="9793088" cy="281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23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033D3F8-8D33-52D5-7A75-1B277378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五、</a:t>
            </a:r>
            <a:r>
              <a:rPr lang="zh-TW" altLang="zh-TW" sz="2600" dirty="0"/>
              <a:t>永續</a:t>
            </a:r>
            <a:r>
              <a:rPr lang="zh-TW" altLang="en-US" sz="2600" dirty="0"/>
              <a:t>資訊揭露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140F3239-1321-2255-5445-0F8665D7D1F9}"/>
              </a:ext>
            </a:extLst>
          </p:cNvPr>
          <p:cNvSpPr txBox="1"/>
          <p:nvPr/>
        </p:nvSpPr>
        <p:spPr>
          <a:xfrm>
            <a:off x="23581" y="84355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2" algn="just" hangingPunct="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zh-HK" altLang="zh-TW" kern="0" dirty="0">
                <a:effectLst/>
                <a:latin typeface="+mn-ea"/>
                <a:cs typeface="Times New Roman" panose="02020603050405020304" pitchFamily="18" charset="0"/>
              </a:rPr>
              <a:t>本公司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依循</a:t>
            </a:r>
            <a:r>
              <a:rPr lang="en-US" altLang="zh-TW" kern="0" dirty="0">
                <a:effectLst/>
                <a:latin typeface="+mn-ea"/>
              </a:rPr>
              <a:t>GRI 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永續性報導準則</a:t>
            </a:r>
            <a:r>
              <a:rPr lang="en-US" altLang="zh-TW" kern="0" dirty="0">
                <a:effectLst/>
                <a:latin typeface="+mn-ea"/>
              </a:rPr>
              <a:t>(GRI Standards)</a:t>
            </a:r>
            <a:r>
              <a:rPr lang="zh-HK" altLang="zh-TW" kern="0" dirty="0">
                <a:effectLst/>
                <a:latin typeface="+mn-ea"/>
                <a:cs typeface="Times New Roman" panose="02020603050405020304" pitchFamily="18" charset="0"/>
              </a:rPr>
              <a:t>、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國際財務報導準則基金會之永續會計準則</a:t>
            </a:r>
            <a:r>
              <a:rPr lang="en-US" altLang="zh-TW" kern="0" dirty="0">
                <a:effectLst/>
                <a:latin typeface="+mn-ea"/>
              </a:rPr>
              <a:t>(SASB Standards) 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進行</a:t>
            </a:r>
            <a:r>
              <a:rPr lang="en-US" altLang="zh-TW" kern="0" dirty="0">
                <a:effectLst/>
                <a:latin typeface="+mn-ea"/>
              </a:rPr>
              <a:t>112</a:t>
            </a:r>
            <a:r>
              <a:rPr lang="zh-HK" altLang="zh-TW" kern="0" dirty="0">
                <a:effectLst/>
                <a:latin typeface="+mn-ea"/>
                <a:cs typeface="Times New Roman" panose="02020603050405020304" pitchFamily="18" charset="0"/>
              </a:rPr>
              <a:t>年永續報告書編製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，</a:t>
            </a:r>
            <a:r>
              <a:rPr lang="zh-HK" altLang="zh-TW" kern="0" dirty="0">
                <a:effectLst/>
                <a:latin typeface="+mn-ea"/>
                <a:cs typeface="Times New Roman" panose="02020603050405020304" pitchFamily="18" charset="0"/>
              </a:rPr>
              <a:t>及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依據氣候相關財務揭露</a:t>
            </a:r>
            <a:r>
              <a:rPr lang="zh-HK" altLang="zh-TW" kern="0" dirty="0">
                <a:effectLst/>
                <a:latin typeface="+mn-ea"/>
                <a:cs typeface="Times New Roman" panose="02020603050405020304" pitchFamily="18" charset="0"/>
              </a:rPr>
              <a:t>建議書</a:t>
            </a:r>
            <a:r>
              <a:rPr lang="en-US" altLang="zh-TW" kern="0" dirty="0">
                <a:effectLst/>
                <a:latin typeface="+mn-ea"/>
              </a:rPr>
              <a:t>(TCFD) 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架構鑑別氣候風險及機會</a:t>
            </a:r>
            <a:r>
              <a:rPr lang="zh-HK" altLang="zh-TW" kern="0" dirty="0">
                <a:effectLst/>
                <a:latin typeface="+mn-ea"/>
                <a:cs typeface="Times New Roman" panose="02020603050405020304" pitchFamily="18" charset="0"/>
              </a:rPr>
              <a:t>相關資訊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。</a:t>
            </a:r>
            <a:r>
              <a:rPr lang="en-US" altLang="zh-TW" b="1" kern="0" dirty="0">
                <a:effectLst/>
                <a:latin typeface="+mn-ea"/>
              </a:rPr>
              <a:t>112</a:t>
            </a:r>
            <a:r>
              <a:rPr lang="zh-HK" altLang="zh-TW" b="1" kern="0" dirty="0">
                <a:effectLst/>
                <a:latin typeface="+mn-ea"/>
                <a:cs typeface="Times New Roman" panose="02020603050405020304" pitchFamily="18" charset="0"/>
              </a:rPr>
              <a:t>年永續報告書預計</a:t>
            </a:r>
            <a:r>
              <a:rPr lang="en-US" altLang="zh-TW" b="1" kern="0" dirty="0">
                <a:effectLst/>
                <a:latin typeface="+mn-ea"/>
              </a:rPr>
              <a:t>113</a:t>
            </a:r>
            <a:r>
              <a:rPr lang="zh-HK" altLang="zh-TW" b="1" kern="0" dirty="0">
                <a:effectLst/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zh-TW" b="1" kern="0" dirty="0">
                <a:effectLst/>
                <a:latin typeface="+mn-ea"/>
              </a:rPr>
              <a:t>8</a:t>
            </a:r>
            <a:r>
              <a:rPr lang="zh-HK" altLang="zh-TW" b="1" kern="0" dirty="0">
                <a:effectLst/>
                <a:latin typeface="+mn-ea"/>
                <a:cs typeface="Times New Roman" panose="02020603050405020304" pitchFamily="18" charset="0"/>
              </a:rPr>
              <a:t>月底前編製完成</a:t>
            </a:r>
            <a:r>
              <a:rPr lang="zh-TW" altLang="zh-TW" kern="0" dirty="0"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kumimoji="0" lang="en-US" altLang="zh-TW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Arial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60B9C29-F009-C337-1788-2A2FDCF8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92" y="2427734"/>
            <a:ext cx="8533680" cy="23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8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112</a:t>
            </a:r>
            <a:r>
              <a:rPr lang="zh-TW" altLang="en-US" dirty="0"/>
              <a:t>年度 利害關係人溝通情形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B56B4CBC-07F1-0057-9312-C9363A91D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603682"/>
              </p:ext>
            </p:extLst>
          </p:nvPr>
        </p:nvGraphicFramePr>
        <p:xfrm>
          <a:off x="275729" y="915568"/>
          <a:ext cx="8661419" cy="3816419"/>
        </p:xfrm>
        <a:graphic>
          <a:graphicData uri="http://schemas.openxmlformats.org/drawingml/2006/table">
            <a:tbl>
              <a:tblPr firstRow="1" firstCol="1" bandRow="1"/>
              <a:tblGrid>
                <a:gridCol w="787801">
                  <a:extLst>
                    <a:ext uri="{9D8B030D-6E8A-4147-A177-3AD203B41FA5}">
                      <a16:colId xmlns:a16="http://schemas.microsoft.com/office/drawing/2014/main" xmlns="" val="4262836706"/>
                    </a:ext>
                  </a:extLst>
                </a:gridCol>
                <a:gridCol w="1492246">
                  <a:extLst>
                    <a:ext uri="{9D8B030D-6E8A-4147-A177-3AD203B41FA5}">
                      <a16:colId xmlns:a16="http://schemas.microsoft.com/office/drawing/2014/main" xmlns="" val="380940406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168805558"/>
                    </a:ext>
                  </a:extLst>
                </a:gridCol>
                <a:gridCol w="2915432">
                  <a:extLst>
                    <a:ext uri="{9D8B030D-6E8A-4147-A177-3AD203B41FA5}">
                      <a16:colId xmlns:a16="http://schemas.microsoft.com/office/drawing/2014/main" xmlns="" val="2644502551"/>
                    </a:ext>
                  </a:extLst>
                </a:gridCol>
                <a:gridCol w="1089676">
                  <a:extLst>
                    <a:ext uri="{9D8B030D-6E8A-4147-A177-3AD203B41FA5}">
                      <a16:colId xmlns:a16="http://schemas.microsoft.com/office/drawing/2014/main" xmlns="" val="149628374"/>
                    </a:ext>
                  </a:extLst>
                </a:gridCol>
              </a:tblGrid>
              <a:tr h="211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利害關係人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關注議題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溝通頻率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2023</a:t>
                      </a:r>
                      <a:r>
                        <a:rPr lang="zh-TW" altLang="en-US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年度 </a:t>
                      </a:r>
                      <a:r>
                        <a:rPr lang="zh-TW" sz="11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執行情形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資訊連繫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05268"/>
                  </a:ext>
                </a:extLst>
              </a:tr>
              <a:tr h="21133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indent="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勞資關係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薪資福利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職業安全與健康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勞資會議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每季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已依法召開勞資會議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陳佳君 經理</a:t>
                      </a:r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0" i="0" u="sng" strike="noStrike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HR@ </a:t>
                      </a:r>
                    </a:p>
                    <a:p>
                      <a:pPr marL="7747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i="0" u="sng" strike="noStrike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sag.com.tw</a:t>
                      </a:r>
                      <a:endParaRPr lang="zh-TW" sz="1100" u="sng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1208827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職工福利委員會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每季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已依法召開職工福利委員會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74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8818149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職業安全衛生委員會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每季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已依法召開職業安全衛生委員會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74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2164966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公佈欄、官網、信件公告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依實際需求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公布於公佈欄、官網、信件公告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74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0510505"/>
                  </a:ext>
                </a:extLst>
              </a:tr>
              <a:tr h="19569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客戶服務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產品交期及品質狀況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客戶滿意度調查</a:t>
                      </a:r>
                      <a:endParaRPr lang="zh-TW" altLang="en-US" sz="11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電話、傳真、電子郵件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不定期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just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已針對需要改進項目提供相關對策及改善措施方案</a:t>
                      </a:r>
                      <a:endParaRPr lang="zh-TW" altLang="zh-TW" sz="11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" panose="020B0604020202020204" pitchFamily="34" charset="0"/>
                      </a:endParaRPr>
                    </a:p>
                  </a:txBody>
                  <a:tcPr marL="6992" marR="72000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l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辛明治 經理</a:t>
                      </a:r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0" i="0" u="sng" strike="noStrike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CS@</a:t>
                      </a:r>
                    </a:p>
                    <a:p>
                      <a:pPr marL="77470" algn="l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i="0" u="sng" strike="noStrike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sag.com.tw</a:t>
                      </a:r>
                      <a:endParaRPr lang="zh-TW" altLang="en-US" sz="1100" b="0" i="0" u="sng" strike="noStrike" kern="12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9733426"/>
                  </a:ext>
                </a:extLst>
              </a:tr>
              <a:tr h="1956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客戶滿意度調查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每年至少一次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8162037"/>
                  </a:ext>
                </a:extLst>
              </a:tr>
              <a:tr h="2461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客戶拜訪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按年度業務計畫執行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656073"/>
                  </a:ext>
                </a:extLst>
              </a:tr>
              <a:tr h="21133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供應鏈管理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社會責任承諾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綠色供應鏈</a:t>
                      </a:r>
                      <a:endParaRPr lang="zh-TW" altLang="en-US" sz="11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27305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廠商拜訪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依實際需求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隨時拜訪重要廠商，追蹤產品交期及良率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7470" algn="l" defTabSz="914400" rtl="0" eaLnBrk="1" latinLnBrk="0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朱元達 經理</a:t>
                      </a:r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100" b="0" i="0" u="sng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PO@</a:t>
                      </a:r>
                    </a:p>
                    <a:p>
                      <a:pPr marL="77470" algn="l" defTabSz="914400" rtl="0" eaLnBrk="1" latinLnBrk="0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i="0" u="sng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sag.com.tw</a:t>
                      </a:r>
                      <a:endParaRPr lang="zh-TW" altLang="zh-TW" sz="1100" b="0" i="0" u="sng" kern="12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6176804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27305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供應商實地考核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年度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共考核</a:t>
                      </a: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7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家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1970622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27305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供應商書面評鑑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半年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共評鑑</a:t>
                      </a: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180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家</a:t>
                      </a:r>
                      <a:endParaRPr lang="zh-TW" sz="11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" panose="020B0604020202020204" pitchFamily="34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" panose="020B0604020202020204" pitchFamily="34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8810747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27305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電話、傳真、電子郵件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不定期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隨時掌握供應商狀況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6200" marR="2730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8015238"/>
                  </a:ext>
                </a:extLst>
              </a:tr>
              <a:tr h="21133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公司治理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產業競爭力及發展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財務狀況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/>
                      </a:r>
                      <a:b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</a:b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S Gothic" panose="020B0609070205080204" pitchFamily="49" charset="-128"/>
                        </a:rPr>
                        <a:t>▷</a:t>
                      </a: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股務作業辦理</a:t>
                      </a:r>
                      <a:endParaRPr lang="zh-TW" altLang="en-US" sz="11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27305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股東會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每年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召開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次股東會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indent="1270" algn="l" defTabSz="985838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張祐棋 協理</a:t>
                      </a:r>
                      <a:br>
                        <a:rPr lang="zh-TW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陳小萍 經理</a:t>
                      </a:r>
                      <a:br>
                        <a:rPr lang="zh-TW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100" b="0" i="0" u="sng" strike="noStrike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Public@</a:t>
                      </a:r>
                    </a:p>
                    <a:p>
                      <a:pPr marL="77470" algn="l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i="0" u="sng" strike="noStrike" kern="12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sag.com.tw</a:t>
                      </a:r>
                      <a:endParaRPr lang="zh-TW" altLang="zh-TW" sz="1100" u="sng" kern="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" panose="020B0604020202020204" pitchFamily="34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9051290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27305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公告財報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依法令規定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每季出具財報經董事會通過後申報及公告</a:t>
                      </a: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549551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27305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拜訪重要股東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依實際需求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使投資人了解公司營運狀況及目標</a:t>
                      </a: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5110883"/>
                  </a:ext>
                </a:extLst>
              </a:tr>
              <a:tr h="6428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4138" marR="273050" inden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公司網站投資人專區及公開資訊關測站申報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依法令規定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" panose="020B0604020202020204" pitchFamily="34" charset="0"/>
                        </a:rPr>
                        <a:t>已依規定申報並揭露於公司網站</a:t>
                      </a:r>
                      <a:endParaRPr lang="zh-TW" sz="1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76200" marR="273050" indent="127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92" marR="6992" marT="6992" marB="69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8672610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0019F60-5B80-0E28-742C-0B790975E74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668" t="14183" r="8747" b="15111"/>
          <a:stretch/>
        </p:blipFill>
        <p:spPr>
          <a:xfrm>
            <a:off x="326230" y="1237293"/>
            <a:ext cx="653734" cy="4683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CB7035A-263B-0950-7BA5-558FDD63126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056" y="1970815"/>
            <a:ext cx="653734" cy="46834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5CA67AE-1957-73E8-B2CF-0EF04B9B080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36198" y="2776767"/>
            <a:ext cx="653734" cy="46834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D4B9400-3E64-3AA4-50A7-CD7244E46B6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6230" y="3906207"/>
            <a:ext cx="653734" cy="4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0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6DEDAA-B1C2-416D-8823-0BF8899C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112</a:t>
            </a:r>
            <a:r>
              <a:rPr lang="zh-TW" altLang="en-US" dirty="0"/>
              <a:t>年度 </a:t>
            </a:r>
            <a:r>
              <a:rPr lang="en-US" altLang="zh-TW" dirty="0"/>
              <a:t>CSR</a:t>
            </a:r>
            <a:r>
              <a:rPr lang="zh-TW" altLang="en-US" dirty="0"/>
              <a:t>活動執行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8367699-D13D-4331-B4AB-BD2558AEC0B2}"/>
              </a:ext>
            </a:extLst>
          </p:cNvPr>
          <p:cNvSpPr/>
          <p:nvPr/>
        </p:nvSpPr>
        <p:spPr>
          <a:xfrm rot="21136727">
            <a:off x="1234631" y="3041398"/>
            <a:ext cx="1371041" cy="1493604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68582915-287B-4E0F-B237-1E5EA2A46C3F}"/>
              </a:ext>
            </a:extLst>
          </p:cNvPr>
          <p:cNvSpPr txBox="1"/>
          <p:nvPr/>
        </p:nvSpPr>
        <p:spPr>
          <a:xfrm>
            <a:off x="4120737" y="3301641"/>
            <a:ext cx="4021407" cy="973118"/>
          </a:xfrm>
          <a:prstGeom prst="rect">
            <a:avLst/>
          </a:prstGeom>
          <a:noFill/>
        </p:spPr>
        <p:txBody>
          <a:bodyPr wrap="square" lIns="40500" tIns="40500" rIns="40500" bIns="40500" rtlCol="0">
            <a:noAutofit/>
          </a:bodyPr>
          <a:lstStyle/>
          <a:p>
            <a:pPr>
              <a:spcBef>
                <a:spcPts val="450"/>
              </a:spcBef>
            </a:pPr>
            <a:r>
              <a:rPr lang="zh-TW" altLang="en-US" sz="1600" b="1" dirty="0">
                <a:solidFill>
                  <a:srgbClr val="0033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年度活動參與人次：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602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人次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>
              <a:spcBef>
                <a:spcPts val="450"/>
              </a:spcBef>
            </a:pPr>
            <a:r>
              <a:rPr lang="zh-TW" altLang="en-US" sz="1600" b="1" dirty="0">
                <a:solidFill>
                  <a:srgbClr val="0033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員工</a:t>
            </a:r>
            <a:r>
              <a:rPr lang="en-US" altLang="zh-TW" sz="1600" b="1" dirty="0">
                <a:solidFill>
                  <a:srgbClr val="0033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CSR</a:t>
            </a:r>
            <a:r>
              <a:rPr lang="zh-TW" altLang="en-US" sz="1600" b="1" dirty="0">
                <a:solidFill>
                  <a:srgbClr val="0033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活動參與率：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89.9%</a:t>
            </a:r>
          </a:p>
          <a:p>
            <a:pPr>
              <a:spcBef>
                <a:spcPts val="450"/>
              </a:spcBef>
            </a:pPr>
            <a:r>
              <a:rPr lang="zh-TW" altLang="en-US" sz="1600" b="1" dirty="0">
                <a:solidFill>
                  <a:srgbClr val="0033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年度捐款金額：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102,381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元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5E2819F-BC5F-4614-B257-1E932D65B4BC}"/>
              </a:ext>
            </a:extLst>
          </p:cNvPr>
          <p:cNvSpPr/>
          <p:nvPr/>
        </p:nvSpPr>
        <p:spPr>
          <a:xfrm>
            <a:off x="310490" y="1163541"/>
            <a:ext cx="3810247" cy="1480217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53B1968-39A2-430A-8BB5-E0194AB5F859}"/>
              </a:ext>
            </a:extLst>
          </p:cNvPr>
          <p:cNvSpPr/>
          <p:nvPr/>
        </p:nvSpPr>
        <p:spPr>
          <a:xfrm>
            <a:off x="4650185" y="1146683"/>
            <a:ext cx="3810247" cy="149416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DAE007B6-C68C-4EF7-9E83-2DFC9F7ADCD2}"/>
              </a:ext>
            </a:extLst>
          </p:cNvPr>
          <p:cNvSpPr txBox="1"/>
          <p:nvPr/>
        </p:nvSpPr>
        <p:spPr>
          <a:xfrm>
            <a:off x="1455932" y="2635189"/>
            <a:ext cx="1517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zh-TW" altLang="en-US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一場次</a:t>
            </a:r>
            <a:r>
              <a:rPr lang="en-US" altLang="zh-TW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/17</a:t>
            </a:r>
            <a:r>
              <a:rPr lang="zh-TW" altLang="en-US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0488EBE2-E304-F06D-B6D7-4ECD0BEFFDB3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07" y="1227154"/>
            <a:ext cx="1796191" cy="1198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3CF8722-4C33-BE99-3C44-695769A441A1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53" y="1254527"/>
            <a:ext cx="1796191" cy="1198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xmlns="" id="{73FA683C-9697-4485-A92C-9F46F47ADE69}"/>
              </a:ext>
            </a:extLst>
          </p:cNvPr>
          <p:cNvSpPr/>
          <p:nvPr/>
        </p:nvSpPr>
        <p:spPr>
          <a:xfrm>
            <a:off x="107504" y="912813"/>
            <a:ext cx="1301325" cy="403424"/>
          </a:xfrm>
          <a:custGeom>
            <a:avLst/>
            <a:gdLst>
              <a:gd name="connsiteX0" fmla="*/ 0 w 1876530"/>
              <a:gd name="connsiteY0" fmla="*/ 0 h 662304"/>
              <a:gd name="connsiteX1" fmla="*/ 1876530 w 1876530"/>
              <a:gd name="connsiteY1" fmla="*/ 0 h 662304"/>
              <a:gd name="connsiteX2" fmla="*/ 1876530 w 1876530"/>
              <a:gd name="connsiteY2" fmla="*/ 662304 h 662304"/>
              <a:gd name="connsiteX3" fmla="*/ 0 w 1876530"/>
              <a:gd name="connsiteY3" fmla="*/ 662304 h 662304"/>
              <a:gd name="connsiteX4" fmla="*/ 0 w 1876530"/>
              <a:gd name="connsiteY4" fmla="*/ 0 h 6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530" h="662304">
                <a:moveTo>
                  <a:pt x="0" y="0"/>
                </a:moveTo>
                <a:lnTo>
                  <a:pt x="1876530" y="0"/>
                </a:lnTo>
                <a:lnTo>
                  <a:pt x="1876530" y="662304"/>
                </a:lnTo>
                <a:lnTo>
                  <a:pt x="0" y="662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spcAft>
                <a:spcPts val="0"/>
              </a:spcAft>
            </a:pPr>
            <a:r>
              <a:rPr lang="zh-TW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瑪利亞 月餅包裝</a:t>
            </a:r>
            <a:endParaRPr lang="en-US" altLang="zh-TW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33400">
              <a:spcAft>
                <a:spcPts val="0"/>
              </a:spcAft>
            </a:pP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公益關懷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D1E2FB53-DA31-7DA4-7F1A-C236FB0528BB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37669"/>
            <a:ext cx="1797484" cy="1198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40DBF997-FEA5-C96F-621C-CDA447214D3D}"/>
              </a:ext>
            </a:extLst>
          </p:cNvPr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49" y="1241763"/>
            <a:ext cx="1797484" cy="1198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xmlns="" id="{14F76C05-DA3E-EA2C-274D-27DF2538FD71}"/>
              </a:ext>
            </a:extLst>
          </p:cNvPr>
          <p:cNvSpPr/>
          <p:nvPr/>
        </p:nvSpPr>
        <p:spPr>
          <a:xfrm>
            <a:off x="4500871" y="915566"/>
            <a:ext cx="1583297" cy="403424"/>
          </a:xfrm>
          <a:custGeom>
            <a:avLst/>
            <a:gdLst>
              <a:gd name="connsiteX0" fmla="*/ 0 w 1876530"/>
              <a:gd name="connsiteY0" fmla="*/ 0 h 662304"/>
              <a:gd name="connsiteX1" fmla="*/ 1876530 w 1876530"/>
              <a:gd name="connsiteY1" fmla="*/ 0 h 662304"/>
              <a:gd name="connsiteX2" fmla="*/ 1876530 w 1876530"/>
              <a:gd name="connsiteY2" fmla="*/ 662304 h 662304"/>
              <a:gd name="connsiteX3" fmla="*/ 0 w 1876530"/>
              <a:gd name="connsiteY3" fmla="*/ 662304 h 662304"/>
              <a:gd name="connsiteX4" fmla="*/ 0 w 1876530"/>
              <a:gd name="connsiteY4" fmla="*/ 0 h 6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530" h="662304">
                <a:moveTo>
                  <a:pt x="0" y="0"/>
                </a:moveTo>
                <a:lnTo>
                  <a:pt x="1876530" y="0"/>
                </a:lnTo>
                <a:lnTo>
                  <a:pt x="1876530" y="662304"/>
                </a:lnTo>
                <a:lnTo>
                  <a:pt x="0" y="662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spcAft>
                <a:spcPts val="0"/>
              </a:spcAft>
            </a:pPr>
            <a:r>
              <a:rPr lang="zh-TW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舊鞋救命 捐衣活動</a:t>
            </a:r>
            <a:endParaRPr lang="en-US" altLang="zh-TW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33400">
              <a:spcAft>
                <a:spcPts val="0"/>
              </a:spcAft>
            </a:pP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愛心捐贈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5B213339-1CB5-06DB-BFE7-EEB544C1A354}"/>
              </a:ext>
            </a:extLst>
          </p:cNvPr>
          <p:cNvSpPr txBox="1"/>
          <p:nvPr/>
        </p:nvSpPr>
        <p:spPr>
          <a:xfrm>
            <a:off x="5675444" y="2643471"/>
            <a:ext cx="2279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TW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1650</a:t>
            </a:r>
            <a:r>
              <a:rPr lang="zh-TW" altLang="en-US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件衣服</a:t>
            </a:r>
            <a:r>
              <a:rPr lang="en-US" altLang="zh-TW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/442</a:t>
            </a:r>
            <a:r>
              <a:rPr lang="zh-TW" altLang="en-US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BF3B5B67-2A6D-FCE4-8BB6-495FA177F4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154" y="3161592"/>
            <a:ext cx="972489" cy="1385952"/>
          </a:xfrm>
          <a:prstGeom prst="rect">
            <a:avLst/>
          </a:prstGeom>
        </p:spPr>
      </p:pic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xmlns="" id="{3513DCE8-BBA5-418A-8607-D562FC4DEE37}"/>
              </a:ext>
            </a:extLst>
          </p:cNvPr>
          <p:cNvSpPr/>
          <p:nvPr/>
        </p:nvSpPr>
        <p:spPr>
          <a:xfrm>
            <a:off x="1000660" y="4566196"/>
            <a:ext cx="2001291" cy="403424"/>
          </a:xfrm>
          <a:custGeom>
            <a:avLst/>
            <a:gdLst>
              <a:gd name="connsiteX0" fmla="*/ 0 w 1876530"/>
              <a:gd name="connsiteY0" fmla="*/ 0 h 662304"/>
              <a:gd name="connsiteX1" fmla="*/ 1876530 w 1876530"/>
              <a:gd name="connsiteY1" fmla="*/ 0 h 662304"/>
              <a:gd name="connsiteX2" fmla="*/ 1876530 w 1876530"/>
              <a:gd name="connsiteY2" fmla="*/ 662304 h 662304"/>
              <a:gd name="connsiteX3" fmla="*/ 0 w 1876530"/>
              <a:gd name="connsiteY3" fmla="*/ 662304 h 662304"/>
              <a:gd name="connsiteX4" fmla="*/ 0 w 1876530"/>
              <a:gd name="connsiteY4" fmla="*/ 0 h 6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530" h="662304">
                <a:moveTo>
                  <a:pt x="0" y="0"/>
                </a:moveTo>
                <a:lnTo>
                  <a:pt x="1876530" y="0"/>
                </a:lnTo>
                <a:lnTo>
                  <a:pt x="1876530" y="662304"/>
                </a:lnTo>
                <a:lnTo>
                  <a:pt x="0" y="662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spcAft>
                <a:spcPts val="0"/>
              </a:spcAft>
            </a:pPr>
            <a:r>
              <a:rPr lang="en-US" altLang="zh-TW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160</a:t>
            </a:r>
            <a:r>
              <a:rPr lang="zh-TW" altLang="en-US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份禮物</a:t>
            </a:r>
            <a:r>
              <a:rPr lang="en-US" altLang="zh-TW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/143</a:t>
            </a:r>
            <a:r>
              <a:rPr lang="zh-TW" altLang="en-US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</a:t>
            </a:r>
          </a:p>
        </p:txBody>
      </p:sp>
      <p:sp>
        <p:nvSpPr>
          <p:cNvPr id="23" name="手繪多邊形: 圖案 22">
            <a:extLst>
              <a:ext uri="{FF2B5EF4-FFF2-40B4-BE49-F238E27FC236}">
                <a16:creationId xmlns:a16="http://schemas.microsoft.com/office/drawing/2014/main" xmlns="" id="{B55DE7E6-FFB8-4C86-2D4E-485F7DC3C802}"/>
              </a:ext>
            </a:extLst>
          </p:cNvPr>
          <p:cNvSpPr/>
          <p:nvPr/>
        </p:nvSpPr>
        <p:spPr>
          <a:xfrm>
            <a:off x="0" y="3035749"/>
            <a:ext cx="1561882" cy="397249"/>
          </a:xfrm>
          <a:custGeom>
            <a:avLst/>
            <a:gdLst>
              <a:gd name="connsiteX0" fmla="*/ 0 w 1876530"/>
              <a:gd name="connsiteY0" fmla="*/ 0 h 662304"/>
              <a:gd name="connsiteX1" fmla="*/ 1876530 w 1876530"/>
              <a:gd name="connsiteY1" fmla="*/ 0 h 662304"/>
              <a:gd name="connsiteX2" fmla="*/ 1876530 w 1876530"/>
              <a:gd name="connsiteY2" fmla="*/ 662304 h 662304"/>
              <a:gd name="connsiteX3" fmla="*/ 0 w 1876530"/>
              <a:gd name="connsiteY3" fmla="*/ 662304 h 662304"/>
              <a:gd name="connsiteX4" fmla="*/ 0 w 1876530"/>
              <a:gd name="connsiteY4" fmla="*/ 0 h 6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530" h="662304">
                <a:moveTo>
                  <a:pt x="0" y="0"/>
                </a:moveTo>
                <a:lnTo>
                  <a:pt x="1876530" y="0"/>
                </a:lnTo>
                <a:lnTo>
                  <a:pt x="1876530" y="662304"/>
                </a:lnTo>
                <a:lnTo>
                  <a:pt x="0" y="662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spcAft>
                <a:spcPts val="0"/>
              </a:spcAft>
            </a:pPr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十方</a:t>
            </a:r>
            <a:r>
              <a:rPr lang="en-US" altLang="zh-TW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瑪利亞</a:t>
            </a:r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33400">
              <a:spcAft>
                <a:spcPts val="0"/>
              </a:spcAft>
            </a:pPr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聖誕心願禮物募集</a:t>
            </a:r>
          </a:p>
        </p:txBody>
      </p:sp>
    </p:spTree>
    <p:extLst>
      <p:ext uri="{BB962C8B-B14F-4D97-AF65-F5344CB8AC3E}">
        <p14:creationId xmlns:p14="http://schemas.microsoft.com/office/powerpoint/2010/main" val="368253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997D49D-371F-C5FC-E5B7-7753F753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112</a:t>
            </a:r>
            <a:r>
              <a:rPr lang="zh-TW" altLang="en-US" dirty="0"/>
              <a:t>年度  </a:t>
            </a:r>
            <a:r>
              <a:rPr lang="zh-TW" altLang="zh-TW" dirty="0"/>
              <a:t>產學合作情形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AC870025-E27F-CDDE-EC7F-B3436B2B8504}"/>
              </a:ext>
            </a:extLst>
          </p:cNvPr>
          <p:cNvSpPr txBox="1"/>
          <p:nvPr/>
        </p:nvSpPr>
        <p:spPr>
          <a:xfrm>
            <a:off x="35496" y="84355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2" algn="just" hangingPunct="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zh-TW" altLang="zh-TW" kern="0" dirty="0">
                <a:latin typeface="+mn-ea"/>
                <a:cs typeface="Times New Roman" panose="02020603050405020304" pitchFamily="18" charset="0"/>
              </a:rPr>
              <a:t>為支持台中市地方教育，增加學生實務工作經驗，並降低人口外移的現象，本公司積極與廠區鄰近台中市立各大專院校進行產學合作，安排學生接受實務工作訓練，</a:t>
            </a:r>
            <a:r>
              <a:rPr lang="en-US" altLang="zh-TW" kern="0" dirty="0">
                <a:latin typeface="+mn-ea"/>
                <a:cs typeface="Times New Roman" panose="02020603050405020304" pitchFamily="18" charset="0"/>
              </a:rPr>
              <a:t>112</a:t>
            </a:r>
            <a:r>
              <a:rPr lang="zh-TW" altLang="zh-TW" kern="0" dirty="0">
                <a:latin typeface="+mn-ea"/>
                <a:cs typeface="Times New Roman" panose="02020603050405020304" pitchFamily="18" charset="0"/>
              </a:rPr>
              <a:t>年產學合作情形 如下表</a:t>
            </a:r>
            <a:r>
              <a:rPr lang="zh-TW" altLang="en-US" kern="0" dirty="0">
                <a:latin typeface="+mn-ea"/>
                <a:cs typeface="Times New Roman" panose="02020603050405020304" pitchFamily="18" charset="0"/>
              </a:rPr>
              <a:t>：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5C06AE1D-3A1E-8249-ABC9-0016ECEC8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73843"/>
              </p:ext>
            </p:extLst>
          </p:nvPr>
        </p:nvGraphicFramePr>
        <p:xfrm>
          <a:off x="539552" y="1866241"/>
          <a:ext cx="7886700" cy="244827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436234">
                  <a:extLst>
                    <a:ext uri="{9D8B030D-6E8A-4147-A177-3AD203B41FA5}">
                      <a16:colId xmlns:a16="http://schemas.microsoft.com/office/drawing/2014/main" xmlns="" val="2057028269"/>
                    </a:ext>
                  </a:extLst>
                </a:gridCol>
                <a:gridCol w="1436234">
                  <a:extLst>
                    <a:ext uri="{9D8B030D-6E8A-4147-A177-3AD203B41FA5}">
                      <a16:colId xmlns:a16="http://schemas.microsoft.com/office/drawing/2014/main" xmlns="" val="4129618769"/>
                    </a:ext>
                  </a:extLst>
                </a:gridCol>
                <a:gridCol w="3040146">
                  <a:extLst>
                    <a:ext uri="{9D8B030D-6E8A-4147-A177-3AD203B41FA5}">
                      <a16:colId xmlns:a16="http://schemas.microsoft.com/office/drawing/2014/main" xmlns="" val="2934600840"/>
                    </a:ext>
                  </a:extLst>
                </a:gridCol>
                <a:gridCol w="1974086">
                  <a:extLst>
                    <a:ext uri="{9D8B030D-6E8A-4147-A177-3AD203B41FA5}">
                      <a16:colId xmlns:a16="http://schemas.microsoft.com/office/drawing/2014/main" xmlns="" val="1391044670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altLang="en-US" sz="1600" b="1" kern="100" dirty="0">
                          <a:effectLst/>
                        </a:rPr>
                        <a:t>類 別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altLang="en-US" sz="1600" b="1" kern="100" dirty="0">
                          <a:effectLst/>
                        </a:rPr>
                        <a:t>學 校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altLang="en-US" sz="1600" b="1" kern="100" dirty="0">
                          <a:effectLst/>
                        </a:rPr>
                        <a:t>人 數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altLang="en-US" sz="1600" b="1" kern="100" dirty="0">
                          <a:effectLst/>
                        </a:rPr>
                        <a:t>期 間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727514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sz="1600" b="0" kern="0" dirty="0">
                          <a:effectLst/>
                        </a:rPr>
                        <a:t>產學合作</a:t>
                      </a:r>
                      <a:endParaRPr lang="zh-TW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sz="1600" kern="0" dirty="0">
                          <a:effectLst/>
                        </a:rPr>
                        <a:t>勤益科技大學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9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111.09.01-115.06.30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8855735"/>
                  </a:ext>
                </a:extLst>
              </a:tr>
              <a:tr h="489654">
                <a:tc rowSpan="2"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sz="1600" b="0" kern="0" dirty="0">
                          <a:effectLst/>
                        </a:rPr>
                        <a:t>建教合作</a:t>
                      </a:r>
                      <a:endParaRPr lang="zh-TW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sz="1600" kern="0" dirty="0">
                          <a:effectLst/>
                        </a:rPr>
                        <a:t>青年高中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17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111.09.01-114.06.30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5469413"/>
                  </a:ext>
                </a:extLst>
              </a:tr>
              <a:tr h="4896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sz="1600" kern="0">
                          <a:effectLst/>
                        </a:rPr>
                        <a:t>慈明高中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11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111.09.01-114.06.30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4324179"/>
                  </a:ext>
                </a:extLst>
              </a:tr>
              <a:tr h="489654">
                <a:tc gridSpan="2"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zh-TW" sz="1600" kern="0" dirty="0">
                          <a:effectLst/>
                        </a:rPr>
                        <a:t>合</a:t>
                      </a:r>
                      <a:r>
                        <a:rPr lang="en-US" sz="1600" kern="0" dirty="0">
                          <a:effectLst/>
                        </a:rPr>
                        <a:t>              </a:t>
                      </a:r>
                      <a:r>
                        <a:rPr lang="zh-TW" sz="1600" kern="0" dirty="0">
                          <a:effectLst/>
                        </a:rPr>
                        <a:t>計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effectLst/>
                        </a:rPr>
                        <a:t>37</a:t>
                      </a:r>
                      <a:endParaRPr lang="zh-TW" altLang="en-US" dirty="0"/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tabLst>
                          <a:tab pos="25654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57" marR="578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788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7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7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推動永續發展情形</a:t>
            </a:r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xmlns="" id="{337BA59F-99F7-6F24-C4FD-020B2D558307}"/>
              </a:ext>
            </a:extLst>
          </p:cNvPr>
          <p:cNvSpPr txBox="1">
            <a:spLocks/>
          </p:cNvSpPr>
          <p:nvPr/>
        </p:nvSpPr>
        <p:spPr>
          <a:xfrm>
            <a:off x="323528" y="784816"/>
            <a:ext cx="8496944" cy="38751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hangingPunct="0">
              <a:spcBef>
                <a:spcPts val="300"/>
              </a:spcBef>
              <a:spcAft>
                <a:spcPts val="300"/>
              </a:spcAft>
              <a:buSzPct val="100000"/>
              <a:buNone/>
              <a:defRPr/>
            </a:pPr>
            <a:r>
              <a:rPr lang="zh-TW" altLang="en-US" sz="2000" b="1" kern="0" dirty="0">
                <a:solidFill>
                  <a:srgbClr val="002060"/>
                </a:solidFill>
                <a:latin typeface="+mn-ea"/>
              </a:rPr>
              <a:t>本公司</a:t>
            </a:r>
            <a:r>
              <a:rPr lang="en-US" altLang="zh-TW" sz="2000" b="1" kern="0" dirty="0">
                <a:solidFill>
                  <a:srgbClr val="002060"/>
                </a:solidFill>
                <a:latin typeface="+mn-ea"/>
              </a:rPr>
              <a:t>112</a:t>
            </a:r>
            <a:r>
              <a:rPr lang="zh-TW" altLang="en-US" sz="2000" b="1" kern="0" dirty="0">
                <a:solidFill>
                  <a:srgbClr val="002060"/>
                </a:solidFill>
                <a:latin typeface="+mn-ea"/>
              </a:rPr>
              <a:t>年度推動永續發展情形，經評估與</a:t>
            </a:r>
            <a:r>
              <a:rPr lang="en-US" altLang="zh-TW" sz="2000" b="1" kern="0" dirty="0">
                <a:solidFill>
                  <a:srgbClr val="002060"/>
                </a:solidFill>
                <a:latin typeface="+mn-ea"/>
              </a:rPr>
              <a:t>｢</a:t>
            </a:r>
            <a:r>
              <a:rPr lang="zh-TW" altLang="en-US" sz="2000" b="1" kern="0" dirty="0">
                <a:solidFill>
                  <a:srgbClr val="002060"/>
                </a:solidFill>
                <a:latin typeface="+mn-ea"/>
              </a:rPr>
              <a:t>上市上櫃公司永續發展實務守則」之相關規範，並無重大差異。</a:t>
            </a:r>
          </a:p>
          <a:p>
            <a:pPr marL="0" marR="0" lvl="0" indent="0" algn="just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rPr>
              <a:t>主要評估內容包含：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rPr>
              <a:t>(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rPr>
              <a:t>細部執行及評估內容，請詳附件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rPr>
              <a:t>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rPr>
              <a:t>評估表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rPr>
              <a:t>)</a:t>
            </a:r>
          </a:p>
          <a:p>
            <a:pPr marL="730250" marR="0" lvl="2" indent="-45720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推動永續發展之</a:t>
            </a:r>
            <a:r>
              <a:rPr kumimoji="0" lang="zh-TW" altLang="zh-TW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治理架構</a:t>
            </a:r>
            <a:r>
              <a:rPr kumimoji="0" lang="zh-TW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，設置永續發展</a:t>
            </a:r>
            <a:r>
              <a:rPr kumimoji="0" lang="zh-TW" altLang="zh-TW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專（兼）職單位</a:t>
            </a:r>
            <a:r>
              <a:rPr lang="zh-TW" altLang="zh-TW" sz="18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，並由董事會授權高階管理階層處理，及董事會督導情形</a:t>
            </a:r>
            <a:endParaRPr lang="en-US" altLang="zh-CN" sz="18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730250" marR="0" lvl="2" indent="-45720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依重大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性</a:t>
            </a:r>
            <a:r>
              <a:rPr kumimoji="0" lang="zh-CN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原則、進行與公司營運相關之環境、社會及公司治理議題之</a:t>
            </a:r>
            <a:r>
              <a:rPr kumimoji="0" lang="zh-CN" altLang="zh-TW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風險評估</a:t>
            </a:r>
            <a:r>
              <a:rPr kumimoji="0" lang="zh-CN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，並訂定相關</a:t>
            </a:r>
            <a:r>
              <a:rPr kumimoji="0" lang="zh-CN" altLang="zh-TW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風險管理政策或策略</a:t>
            </a:r>
            <a:endParaRPr kumimoji="0" lang="en-US" altLang="zh-CN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730250" marR="0" lvl="2" indent="-45720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關於</a:t>
            </a:r>
            <a:r>
              <a:rPr kumimoji="0" lang="zh-TW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環境議題</a:t>
            </a:r>
            <a:endParaRPr kumimoji="0" lang="en-US" altLang="zh-TW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730250" marR="0" lvl="2" indent="-45720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關於</a:t>
            </a:r>
            <a:r>
              <a:rPr kumimoji="0" lang="zh-TW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社會議題</a:t>
            </a:r>
            <a:endParaRPr kumimoji="0" lang="en-US" altLang="zh-TW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730250" marR="0" lvl="2" indent="-45720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zh-TW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永續</a:t>
            </a:r>
            <a:r>
              <a:rPr kumimoji="0" lang="zh-TW" alt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資訊揭露</a:t>
            </a:r>
            <a:endParaRPr kumimoji="0" lang="en-US" altLang="zh-TW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60363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zh-TW" alt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1385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8064896" cy="565571"/>
          </a:xfrm>
        </p:spPr>
        <p:txBody>
          <a:bodyPr>
            <a:normAutofit/>
          </a:bodyPr>
          <a:lstStyle/>
          <a:p>
            <a:r>
              <a:rPr lang="zh-TW" altLang="en-US" dirty="0"/>
              <a:t>一、永續發展專（兼）職單位及董事會督導執行情形</a:t>
            </a:r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xmlns="" id="{337BA59F-99F7-6F24-C4FD-020B2D558307}"/>
              </a:ext>
            </a:extLst>
          </p:cNvPr>
          <p:cNvSpPr txBox="1">
            <a:spLocks/>
          </p:cNvSpPr>
          <p:nvPr/>
        </p:nvSpPr>
        <p:spPr>
          <a:xfrm>
            <a:off x="323528" y="555526"/>
            <a:ext cx="3875092" cy="41917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3CA04685-364A-8BD8-51E9-EFCA7E60A5CE}"/>
              </a:ext>
            </a:extLst>
          </p:cNvPr>
          <p:cNvSpPr txBox="1"/>
          <p:nvPr/>
        </p:nvSpPr>
        <p:spPr>
          <a:xfrm>
            <a:off x="323528" y="806316"/>
            <a:ext cx="857427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marR="0" lvl="3" indent="-263525" algn="just" defTabSz="914400" rtl="0" eaLnBrk="1" fontAlgn="auto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由</a:t>
            </a:r>
            <a:r>
              <a:rPr kumimoji="0" lang="zh-TW" altLang="en-US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管理部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擔任推動永續發展之兼職單位。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63525" marR="0" lvl="3" indent="-263525" algn="just" defTabSz="914400" rtl="0" eaLnBrk="1" fontAlgn="auto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112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永續發展執行情況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執行情形，於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113</a:t>
            </a:r>
            <a:r>
              <a:rPr kumimoji="0" lang="zh-TW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5</a:t>
            </a:r>
            <a:r>
              <a:rPr kumimoji="0" lang="zh-TW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月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7</a:t>
            </a:r>
            <a:r>
              <a:rPr kumimoji="0" lang="zh-TW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日向董事會報告。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63525" marR="0" lvl="3" indent="-263525" algn="just" defTabSz="914400" rtl="0" eaLnBrk="1" fontAlgn="auto" latin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為</a:t>
            </a:r>
            <a:r>
              <a:rPr kumimoji="0" lang="zh-TW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善盡企業社會責任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，鼓勵同仁參與公益活動，於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12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月成立</a:t>
            </a:r>
            <a:r>
              <a:rPr kumimoji="0" lang="zh-TW" altLang="zh-TW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社會參與推行小組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</a:t>
            </a:r>
            <a:r>
              <a:rPr kumimoji="0" lang="zh-TW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作為本公司社會參與活動之規劃、執行與跨部門溝通之平台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。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63525" lvl="3" indent="-263525" algn="just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/>
            </a:pPr>
            <a:r>
              <a:rPr lang="zh-HK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永續發展執行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與董事會之督導</a:t>
            </a:r>
            <a:r>
              <a:rPr lang="zh-HK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情形：</a:t>
            </a:r>
            <a:endParaRPr lang="zh-TW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542925" lvl="1" indent="-277813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本公司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已擬訂溫室氣體盤查及查證計劃，並委任溫室氣體盤查</a:t>
            </a:r>
            <a:r>
              <a:rPr lang="zh-HK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專業顧問，協助本公司執行盤查作業，依查證時程規劃，定期報告及檢討執行進度。</a:t>
            </a:r>
            <a:endParaRPr lang="zh-TW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542925" lvl="1" indent="-277813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本公司「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2023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年度永續報告書」預計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113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</a:t>
            </a: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月發行，</a:t>
            </a:r>
            <a:r>
              <a:rPr lang="zh-HK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有關本公司企業社會責任之具體推動計畫與實施成效，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可</a:t>
            </a:r>
            <a:r>
              <a:rPr lang="zh-HK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參閱公司網站。</a:t>
            </a:r>
            <a:endParaRPr lang="en-US" altLang="zh-HK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542925" lvl="1" indent="-277813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溫室氣體盤查及查證計劃</a:t>
            </a:r>
            <a:r>
              <a:rPr lang="zh-HK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之執行情形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</a:t>
            </a:r>
            <a:r>
              <a:rPr lang="zh-HK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本公司已於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111/5/5</a:t>
            </a:r>
            <a:r>
              <a:rPr lang="zh-HK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112/2/24</a:t>
            </a:r>
            <a:r>
              <a:rPr lang="zh-HK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112/11/1</a:t>
            </a:r>
            <a:r>
              <a:rPr lang="zh-HK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董事會上報告。</a:t>
            </a:r>
            <a:endParaRPr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0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8064896" cy="565571"/>
          </a:xfrm>
        </p:spPr>
        <p:txBody>
          <a:bodyPr>
            <a:normAutofit/>
          </a:bodyPr>
          <a:lstStyle/>
          <a:p>
            <a:r>
              <a:rPr lang="zh-TW" altLang="en-US" dirty="0"/>
              <a:t>二、風險管理政策或策略</a:t>
            </a:r>
            <a:r>
              <a:rPr lang="en-US" altLang="zh-TW" dirty="0"/>
              <a:t>_ </a:t>
            </a:r>
            <a:r>
              <a:rPr lang="zh-TW" altLang="en-US" dirty="0"/>
              <a:t>環境</a:t>
            </a:r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xmlns="" id="{337BA59F-99F7-6F24-C4FD-020B2D558307}"/>
              </a:ext>
            </a:extLst>
          </p:cNvPr>
          <p:cNvSpPr txBox="1">
            <a:spLocks/>
          </p:cNvSpPr>
          <p:nvPr/>
        </p:nvSpPr>
        <p:spPr>
          <a:xfrm>
            <a:off x="323528" y="555526"/>
            <a:ext cx="3875092" cy="41917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3CA04685-364A-8BD8-51E9-EFCA7E60A5CE}"/>
              </a:ext>
            </a:extLst>
          </p:cNvPr>
          <p:cNvSpPr txBox="1"/>
          <p:nvPr/>
        </p:nvSpPr>
        <p:spPr>
          <a:xfrm>
            <a:off x="323528" y="806316"/>
            <a:ext cx="85742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本公司訂有「風險管理政策」，設定</a:t>
            </a:r>
            <a:r>
              <a:rPr lang="zh-TW" altLang="en-US" b="1" u="sng" dirty="0"/>
              <a:t>董事會</a:t>
            </a:r>
            <a:r>
              <a:rPr lang="zh-TW" altLang="en-US" u="sng" dirty="0"/>
              <a:t>為風險管理之最高治理單位</a:t>
            </a:r>
            <a:r>
              <a:rPr lang="zh-TW" altLang="en-US" dirty="0"/>
              <a:t>，由各職責單位鑑別出可能對經營目標產生影響的各項風險，並經評估後決定適當的應變措施，以有效降低公司營運風險。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經考量營運之攸關性及對重大主題之影響，相關風險評估將</a:t>
            </a:r>
            <a:r>
              <a:rPr lang="zh-TW" altLang="zh-TW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環境</a:t>
            </a:r>
            <a:r>
              <a:rPr lang="zh-TW" altLang="en-US" dirty="0"/>
              <a:t>、</a:t>
            </a:r>
            <a:r>
              <a:rPr lang="zh-TW" altLang="zh-TW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社會</a:t>
            </a:r>
            <a:r>
              <a:rPr lang="zh-TW" altLang="en-US" dirty="0"/>
              <a:t>及</a:t>
            </a:r>
            <a:r>
              <a:rPr lang="zh-TW" altLang="zh-TW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公司治理</a:t>
            </a:r>
            <a:r>
              <a:rPr lang="zh-TW" altLang="en-US" dirty="0"/>
              <a:t>三大議題，列為主要評估範疇。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/>
              <a:t>依據評估後之風險，訂定相關風險管理政策與策略如下：</a:t>
            </a:r>
            <a:endParaRPr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xmlns="" id="{589944C8-67E4-78A6-AC23-E01CF5E526BD}"/>
              </a:ext>
            </a:extLst>
          </p:cNvPr>
          <p:cNvSpPr/>
          <p:nvPr/>
        </p:nvSpPr>
        <p:spPr>
          <a:xfrm>
            <a:off x="291480" y="2891728"/>
            <a:ext cx="8496000" cy="360000"/>
          </a:xfrm>
          <a:custGeom>
            <a:avLst/>
            <a:gdLst>
              <a:gd name="connsiteX0" fmla="*/ 0 w 8488646"/>
              <a:gd name="connsiteY0" fmla="*/ 0 h 550847"/>
              <a:gd name="connsiteX1" fmla="*/ 8488646 w 8488646"/>
              <a:gd name="connsiteY1" fmla="*/ 0 h 550847"/>
              <a:gd name="connsiteX2" fmla="*/ 8488646 w 8488646"/>
              <a:gd name="connsiteY2" fmla="*/ 550847 h 550847"/>
              <a:gd name="connsiteX3" fmla="*/ 0 w 8488646"/>
              <a:gd name="connsiteY3" fmla="*/ 550847 h 550847"/>
              <a:gd name="connsiteX4" fmla="*/ 0 w 8488646"/>
              <a:gd name="connsiteY4" fmla="*/ 0 h 5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646" h="550847">
                <a:moveTo>
                  <a:pt x="0" y="0"/>
                </a:moveTo>
                <a:lnTo>
                  <a:pt x="8488646" y="0"/>
                </a:lnTo>
                <a:lnTo>
                  <a:pt x="8488646" y="550847"/>
                </a:lnTo>
                <a:lnTo>
                  <a:pt x="0" y="5508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algn="ctr">
              <a:spcBef>
                <a:spcPts val="900"/>
              </a:spcBef>
            </a:pPr>
            <a:r>
              <a:rPr lang="zh-TW" altLang="en-US" sz="1600" b="1" kern="1200" dirty="0"/>
              <a:t>環境</a:t>
            </a:r>
            <a:r>
              <a:rPr lang="en-US" altLang="zh-TW" sz="1600" b="1" dirty="0"/>
              <a:t>_</a:t>
            </a:r>
            <a:r>
              <a:rPr lang="zh-TW" altLang="zh-TW" sz="1600" b="1" dirty="0"/>
              <a:t>環境衝擊及管理</a:t>
            </a:r>
            <a:endParaRPr lang="zh-TW" altLang="en-US" sz="1600" b="1" dirty="0"/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xmlns="" id="{4DB60CF9-B3DC-1F6D-7E33-DCCD75BE8037}"/>
              </a:ext>
            </a:extLst>
          </p:cNvPr>
          <p:cNvSpPr/>
          <p:nvPr/>
        </p:nvSpPr>
        <p:spPr>
          <a:xfrm>
            <a:off x="286715" y="3220846"/>
            <a:ext cx="8496000" cy="1526414"/>
          </a:xfrm>
          <a:custGeom>
            <a:avLst/>
            <a:gdLst>
              <a:gd name="connsiteX0" fmla="*/ 0 w 8488646"/>
              <a:gd name="connsiteY0" fmla="*/ 0 h 1674449"/>
              <a:gd name="connsiteX1" fmla="*/ 8488646 w 8488646"/>
              <a:gd name="connsiteY1" fmla="*/ 0 h 1674449"/>
              <a:gd name="connsiteX2" fmla="*/ 8488646 w 8488646"/>
              <a:gd name="connsiteY2" fmla="*/ 1674449 h 1674449"/>
              <a:gd name="connsiteX3" fmla="*/ 0 w 8488646"/>
              <a:gd name="connsiteY3" fmla="*/ 1674449 h 1674449"/>
              <a:gd name="connsiteX4" fmla="*/ 0 w 8488646"/>
              <a:gd name="connsiteY4" fmla="*/ 0 h 167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646" h="1674449">
                <a:moveTo>
                  <a:pt x="0" y="0"/>
                </a:moveTo>
                <a:lnTo>
                  <a:pt x="8488646" y="0"/>
                </a:lnTo>
                <a:lnTo>
                  <a:pt x="8488646" y="1674449"/>
                </a:lnTo>
                <a:lnTo>
                  <a:pt x="0" y="16744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just" defTabSz="622300" hangingPunct="0">
              <a:spcBef>
                <a:spcPts val="600"/>
              </a:spcBef>
              <a:buChar char="•"/>
            </a:pPr>
            <a:r>
              <a:rPr lang="zh-TW" altLang="en-US" sz="1400" kern="1200" dirty="0">
                <a:solidFill>
                  <a:schemeClr val="tx1"/>
                </a:solidFill>
              </a:rPr>
              <a:t>由環安單位訂定環境管理計畫與目標，致力提昇資源利用效率、</a:t>
            </a:r>
            <a:r>
              <a:rPr lang="zh-TW" altLang="en-US" sz="1400" dirty="0">
                <a:solidFill>
                  <a:schemeClr val="tx1"/>
                </a:solidFill>
              </a:rPr>
              <a:t>文件</a:t>
            </a:r>
            <a:r>
              <a:rPr lang="zh-TW" altLang="en-US" sz="1400" kern="1200" dirty="0">
                <a:solidFill>
                  <a:schemeClr val="tx1"/>
                </a:solidFill>
              </a:rPr>
              <a:t>電子化等節能、環保措施；製程之廢水、廢氣、廢棄物等，本公司制定有相關環境管理辦法，其相關處理設備並取得政府機關許可。相關執行成效已通過</a:t>
            </a:r>
            <a:r>
              <a:rPr lang="en-US" altLang="en-US" sz="1400" kern="1200" dirty="0">
                <a:solidFill>
                  <a:schemeClr val="tx1"/>
                </a:solidFill>
              </a:rPr>
              <a:t>ISO14001</a:t>
            </a:r>
            <a:r>
              <a:rPr lang="zh-TW" altLang="en-US" sz="1400" kern="1200" dirty="0">
                <a:solidFill>
                  <a:schemeClr val="tx1"/>
                </a:solidFill>
              </a:rPr>
              <a:t>環境管理系統認證。</a:t>
            </a:r>
          </a:p>
          <a:p>
            <a:pPr marL="114300" lvl="1" indent="-114300" algn="just" defTabSz="622300" hangingPunct="0">
              <a:spcBef>
                <a:spcPts val="600"/>
              </a:spcBef>
              <a:buChar char="•"/>
            </a:pPr>
            <a:r>
              <a:rPr lang="zh-TW" altLang="en-US" sz="1400" kern="1200" dirty="0">
                <a:solidFill>
                  <a:schemeClr val="tx1"/>
                </a:solidFill>
              </a:rPr>
              <a:t>依自主溫室氣體排放盤查結果，持續執行減碳措施，有效降低溫室氣排放量。</a:t>
            </a:r>
          </a:p>
          <a:p>
            <a:pPr marL="114300" lvl="1" indent="-114300" algn="just" defTabSz="622300" hangingPunct="0">
              <a:spcBef>
                <a:spcPts val="600"/>
              </a:spcBef>
              <a:buChar char="•"/>
            </a:pPr>
            <a:r>
              <a:rPr lang="zh-TW" altLang="en-US" sz="1400" kern="1200" dirty="0">
                <a:solidFill>
                  <a:schemeClr val="tx1"/>
                </a:solidFill>
              </a:rPr>
              <a:t>年度稽核計畫，針對須遵循各項環保法規進行稽查，均符合相關規範。</a:t>
            </a:r>
            <a:endParaRPr lang="zh-TW" altLang="en-US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2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二、風險管理政策或策略</a:t>
            </a:r>
            <a:r>
              <a:rPr lang="en-US" altLang="zh-TW" dirty="0"/>
              <a:t>_ </a:t>
            </a:r>
            <a:r>
              <a:rPr lang="zh-TW" altLang="en-US" dirty="0"/>
              <a:t>社會</a:t>
            </a:r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xmlns="" id="{337BA59F-99F7-6F24-C4FD-020B2D558307}"/>
              </a:ext>
            </a:extLst>
          </p:cNvPr>
          <p:cNvSpPr txBox="1">
            <a:spLocks/>
          </p:cNvSpPr>
          <p:nvPr/>
        </p:nvSpPr>
        <p:spPr>
          <a:xfrm>
            <a:off x="-2196752" y="2842321"/>
            <a:ext cx="8325172" cy="419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zh-TW" altLang="en-US" sz="2000" b="1" kern="0" dirty="0"/>
          </a:p>
        </p:txBody>
      </p:sp>
      <p:graphicFrame>
        <p:nvGraphicFramePr>
          <p:cNvPr id="26" name="資料庫圖表 25">
            <a:extLst>
              <a:ext uri="{FF2B5EF4-FFF2-40B4-BE49-F238E27FC236}">
                <a16:creationId xmlns:a16="http://schemas.microsoft.com/office/drawing/2014/main" xmlns="" id="{F00C851D-DB55-8417-1CED-2613E4E89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002769"/>
              </p:ext>
            </p:extLst>
          </p:nvPr>
        </p:nvGraphicFramePr>
        <p:xfrm>
          <a:off x="251520" y="843558"/>
          <a:ext cx="8663466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946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二、風險管理政策或策略</a:t>
            </a:r>
            <a:r>
              <a:rPr lang="en-US" altLang="zh-TW" dirty="0"/>
              <a:t>_ </a:t>
            </a:r>
            <a:r>
              <a:rPr lang="zh-TW" altLang="en-US" dirty="0"/>
              <a:t>公司治理</a:t>
            </a:r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xmlns="" id="{337BA59F-99F7-6F24-C4FD-020B2D558307}"/>
              </a:ext>
            </a:extLst>
          </p:cNvPr>
          <p:cNvSpPr txBox="1">
            <a:spLocks/>
          </p:cNvSpPr>
          <p:nvPr/>
        </p:nvSpPr>
        <p:spPr>
          <a:xfrm>
            <a:off x="323528" y="617040"/>
            <a:ext cx="8325172" cy="41288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zh-TW" altLang="en-US" sz="2000" b="1" kern="0" dirty="0"/>
          </a:p>
        </p:txBody>
      </p:sp>
      <p:graphicFrame>
        <p:nvGraphicFramePr>
          <p:cNvPr id="26" name="資料庫圖表 25">
            <a:extLst>
              <a:ext uri="{FF2B5EF4-FFF2-40B4-BE49-F238E27FC236}">
                <a16:creationId xmlns:a16="http://schemas.microsoft.com/office/drawing/2014/main" xmlns="" id="{F00C851D-DB55-8417-1CED-2613E4E89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566406"/>
              </p:ext>
            </p:extLst>
          </p:nvPr>
        </p:nvGraphicFramePr>
        <p:xfrm>
          <a:off x="409414" y="843558"/>
          <a:ext cx="8325172" cy="362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5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三、環境議題</a:t>
            </a:r>
          </a:p>
        </p:txBody>
      </p:sp>
      <p:sp>
        <p:nvSpPr>
          <p:cNvPr id="9" name="文字版面配置區 1">
            <a:extLst>
              <a:ext uri="{FF2B5EF4-FFF2-40B4-BE49-F238E27FC236}">
                <a16:creationId xmlns:a16="http://schemas.microsoft.com/office/drawing/2014/main" xmlns="" id="{57725101-E17C-2B79-4A94-8EDE2B82AC7A}"/>
              </a:ext>
            </a:extLst>
          </p:cNvPr>
          <p:cNvSpPr txBox="1">
            <a:spLocks/>
          </p:cNvSpPr>
          <p:nvPr/>
        </p:nvSpPr>
        <p:spPr>
          <a:xfrm>
            <a:off x="6866501" y="1008541"/>
            <a:ext cx="2016224" cy="35934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250"/>
              </a:spcBef>
              <a:buFont typeface="Wingdings" panose="05000000000000000000" pitchFamily="2" charset="2"/>
              <a:buChar char="l"/>
            </a:pPr>
            <a:r>
              <a:rPr lang="zh-TW" altLang="zh-TW" sz="1800" dirty="0">
                <a:solidFill>
                  <a:srgbClr val="000000"/>
                </a:solidFill>
              </a:rPr>
              <a:t>通過</a:t>
            </a:r>
            <a:r>
              <a:rPr lang="zh-TW" altLang="en-US" sz="1800" dirty="0">
                <a:solidFill>
                  <a:srgbClr val="000000"/>
                </a:solidFill>
              </a:rPr>
              <a:t>並確實遵循</a:t>
            </a:r>
            <a:r>
              <a:rPr lang="en-US" altLang="zh-TW" sz="1800" dirty="0">
                <a:solidFill>
                  <a:srgbClr val="000000"/>
                </a:solidFill>
              </a:rPr>
              <a:t>QC080000</a:t>
            </a:r>
            <a:r>
              <a:rPr lang="zh-TW" altLang="zh-TW" sz="1800" dirty="0">
                <a:solidFill>
                  <a:srgbClr val="000000"/>
                </a:solidFill>
              </a:rPr>
              <a:t>及</a:t>
            </a:r>
            <a:r>
              <a:rPr lang="en-US" altLang="zh-TW" sz="1800" dirty="0">
                <a:solidFill>
                  <a:srgbClr val="000000"/>
                </a:solidFill>
              </a:rPr>
              <a:t>ISO14001</a:t>
            </a:r>
            <a:r>
              <a:rPr lang="zh-TW" altLang="zh-TW" sz="1800" dirty="0">
                <a:solidFill>
                  <a:srgbClr val="000000"/>
                </a:solidFill>
              </a:rPr>
              <a:t>環境認證</a:t>
            </a:r>
            <a:r>
              <a:rPr lang="zh-TW" altLang="en-US" sz="1800" dirty="0">
                <a:solidFill>
                  <a:srgbClr val="000000"/>
                </a:solidFill>
              </a:rPr>
              <a:t>之相關規範。</a:t>
            </a:r>
            <a:endParaRPr lang="en-US" altLang="zh-TW" sz="18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250"/>
              </a:spcBef>
              <a:buFont typeface="Wingdings" panose="05000000000000000000" pitchFamily="2" charset="2"/>
              <a:buChar char="l"/>
            </a:pPr>
            <a:r>
              <a:rPr lang="zh-TW" altLang="zh-TW" sz="1800" dirty="0">
                <a:solidFill>
                  <a:srgbClr val="000000"/>
                </a:solidFill>
              </a:rPr>
              <a:t>藉由節省資源使用、資源再利用及生產效率提昇，以降低</a:t>
            </a:r>
            <a:r>
              <a:rPr lang="zh-TW" altLang="en-US" sz="1800" dirty="0">
                <a:solidFill>
                  <a:srgbClr val="000000"/>
                </a:solidFill>
              </a:rPr>
              <a:t>能源</a:t>
            </a:r>
            <a:r>
              <a:rPr lang="zh-TW" altLang="zh-TW" sz="1800" dirty="0">
                <a:solidFill>
                  <a:srgbClr val="000000"/>
                </a:solidFill>
              </a:rPr>
              <a:t>損耗。</a:t>
            </a: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CABC9FF-5D49-CB71-5642-D44A64820391}"/>
              </a:ext>
            </a:extLst>
          </p:cNvPr>
          <p:cNvSpPr txBox="1"/>
          <p:nvPr/>
        </p:nvSpPr>
        <p:spPr>
          <a:xfrm>
            <a:off x="214329" y="848192"/>
            <a:ext cx="629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50"/>
              </a:spcBef>
            </a:pPr>
            <a:r>
              <a:rPr lang="en-US" altLang="zh-CN" sz="1800" b="1" dirty="0">
                <a:solidFill>
                  <a:srgbClr val="000000"/>
                </a:solidFill>
              </a:rPr>
              <a:t>112</a:t>
            </a:r>
            <a:r>
              <a:rPr lang="zh-CN" altLang="en-US" sz="1800" b="1" dirty="0">
                <a:solidFill>
                  <a:srgbClr val="000000"/>
                </a:solidFill>
              </a:rPr>
              <a:t>年度</a:t>
            </a:r>
            <a:r>
              <a:rPr lang="zh-TW" altLang="en-US" sz="1800" b="1" dirty="0">
                <a:solidFill>
                  <a:srgbClr val="000000"/>
                </a:solidFill>
              </a:rPr>
              <a:t>統計之能源耗用量及節能</a:t>
            </a:r>
            <a:r>
              <a:rPr lang="zh-CN" altLang="en-US" sz="1800" b="1" dirty="0">
                <a:solidFill>
                  <a:srgbClr val="000000"/>
                </a:solidFill>
              </a:rPr>
              <a:t>具體實施成果</a:t>
            </a:r>
            <a:r>
              <a:rPr lang="zh-TW" altLang="en-US" sz="1800" b="1" dirty="0">
                <a:solidFill>
                  <a:srgbClr val="000000"/>
                </a:solidFill>
              </a:rPr>
              <a:t>如下</a:t>
            </a:r>
            <a:r>
              <a:rPr lang="zh-CN" altLang="en-US" sz="1800" b="1" dirty="0">
                <a:solidFill>
                  <a:srgbClr val="000000"/>
                </a:solidFill>
              </a:rPr>
              <a:t>：</a:t>
            </a:r>
            <a:endParaRPr lang="zh-TW" altLang="en-US" sz="1800" b="1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408F73E3-5516-F4D9-0951-6765F44F6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711" y="1287500"/>
            <a:ext cx="3153569" cy="167647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AA56232C-5243-AFFC-419C-8B5584517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711" y="3075806"/>
            <a:ext cx="3149832" cy="167647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ECE9C1E0-0515-09F9-AA9D-D651701D4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75" y="1291939"/>
            <a:ext cx="3129702" cy="1672037"/>
          </a:xfrm>
          <a:prstGeom prst="rect">
            <a:avLst/>
          </a:prstGeom>
        </p:spPr>
      </p:pic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xmlns="" id="{8CF2DC2A-DC3A-60AA-CF61-B96C5085B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31999"/>
              </p:ext>
            </p:extLst>
          </p:nvPr>
        </p:nvGraphicFramePr>
        <p:xfrm>
          <a:off x="251520" y="3075806"/>
          <a:ext cx="3129702" cy="1672035"/>
        </p:xfrm>
        <a:graphic>
          <a:graphicData uri="http://schemas.openxmlformats.org/drawingml/2006/table">
            <a:tbl>
              <a:tblPr/>
              <a:tblGrid>
                <a:gridCol w="1717806">
                  <a:extLst>
                    <a:ext uri="{9D8B030D-6E8A-4147-A177-3AD203B41FA5}">
                      <a16:colId xmlns:a16="http://schemas.microsoft.com/office/drawing/2014/main" xmlns="" val="1522061059"/>
                    </a:ext>
                  </a:extLst>
                </a:gridCol>
                <a:gridCol w="705948">
                  <a:extLst>
                    <a:ext uri="{9D8B030D-6E8A-4147-A177-3AD203B41FA5}">
                      <a16:colId xmlns:a16="http://schemas.microsoft.com/office/drawing/2014/main" xmlns="" val="3051089721"/>
                    </a:ext>
                  </a:extLst>
                </a:gridCol>
                <a:gridCol w="705948">
                  <a:extLst>
                    <a:ext uri="{9D8B030D-6E8A-4147-A177-3AD203B41FA5}">
                      <a16:colId xmlns:a16="http://schemas.microsoft.com/office/drawing/2014/main" xmlns="" val="2940299222"/>
                    </a:ext>
                  </a:extLst>
                </a:gridCol>
              </a:tblGrid>
              <a:tr h="33440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+mn-ea"/>
                          <a:ea typeface="+mn-ea"/>
                        </a:rPr>
                        <a:t>項目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+mn-ea"/>
                          <a:ea typeface="+mn-ea"/>
                        </a:rPr>
                        <a:t>111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+mn-ea"/>
                          <a:ea typeface="+mn-ea"/>
                        </a:rPr>
                        <a:t>年度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+mn-ea"/>
                          <a:ea typeface="+mn-ea"/>
                        </a:rPr>
                        <a:t>112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+mn-ea"/>
                          <a:ea typeface="+mn-ea"/>
                        </a:rPr>
                        <a:t>年度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625698"/>
                  </a:ext>
                </a:extLst>
              </a:tr>
              <a:tr h="334407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有害廢棄物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0634595"/>
                  </a:ext>
                </a:extLst>
              </a:tr>
              <a:tr h="334407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非有害廢棄物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8949944"/>
                  </a:ext>
                </a:extLst>
              </a:tr>
              <a:tr h="334407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總重量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有害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非有害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0425120"/>
                  </a:ext>
                </a:extLst>
              </a:tr>
              <a:tr h="334407"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廢棄物密集度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0.3239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0.2413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98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8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四、社會議題</a:t>
            </a:r>
          </a:p>
        </p:txBody>
      </p:sp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xmlns="" id="{12E52874-CC9A-BD71-726D-592422644AFD}"/>
              </a:ext>
            </a:extLst>
          </p:cNvPr>
          <p:cNvSpPr txBox="1">
            <a:spLocks/>
          </p:cNvSpPr>
          <p:nvPr/>
        </p:nvSpPr>
        <p:spPr>
          <a:xfrm>
            <a:off x="179512" y="806081"/>
            <a:ext cx="8712968" cy="3925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>
              <a:spcBef>
                <a:spcPts val="250"/>
              </a:spcBef>
              <a:spcAft>
                <a:spcPts val="250"/>
              </a:spcAft>
              <a:buNone/>
            </a:pP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b="1" dirty="0">
                <a:solidFill>
                  <a:srgbClr val="002060"/>
                </a:solidFill>
              </a:rPr>
              <a:t>相關法規與人權、管理政策</a:t>
            </a:r>
            <a:endParaRPr lang="en-US" altLang="zh-TW" sz="1900" b="1" dirty="0">
              <a:solidFill>
                <a:srgbClr val="002060"/>
              </a:solidFill>
            </a:endParaRPr>
          </a:p>
          <a:p>
            <a:pPr marL="742950" lvl="2" indent="-285750" algn="just">
              <a:spcBef>
                <a:spcPts val="250"/>
              </a:spcBef>
              <a:spcAft>
                <a:spcPts val="25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1600" dirty="0">
                <a:solidFill>
                  <a:schemeClr val="dk1"/>
                </a:solidFill>
              </a:rPr>
              <a:t>本公司認同並</a:t>
            </a:r>
            <a:r>
              <a:rPr lang="zh-TW" altLang="en-US" sz="1600" dirty="0">
                <a:solidFill>
                  <a:schemeClr val="dk1"/>
                </a:solidFill>
              </a:rPr>
              <a:t>支持</a:t>
            </a:r>
            <a:r>
              <a:rPr lang="zh-TW" altLang="zh-TW" sz="1600" dirty="0">
                <a:solidFill>
                  <a:schemeClr val="dk1"/>
                </a:solidFill>
              </a:rPr>
              <a:t>「聯合國世界人權宣言」、「</a:t>
            </a:r>
            <a:r>
              <a:rPr lang="zh-TW" altLang="en-US" sz="1600" dirty="0">
                <a:solidFill>
                  <a:schemeClr val="dk1"/>
                </a:solidFill>
              </a:rPr>
              <a:t>聯合國</a:t>
            </a:r>
            <a:r>
              <a:rPr lang="zh-TW" altLang="zh-TW" sz="1600" dirty="0">
                <a:solidFill>
                  <a:schemeClr val="dk1"/>
                </a:solidFill>
              </a:rPr>
              <a:t>全球盟約」、國際勞工組織《工作基本原則與權力宣言》各項國際人權公約</a:t>
            </a:r>
            <a:r>
              <a:rPr lang="zh-TW" altLang="zh-TW" sz="1600" dirty="0"/>
              <a:t>，</a:t>
            </a:r>
            <a:r>
              <a:rPr lang="zh-TW" altLang="zh-TW" sz="1600" dirty="0">
                <a:solidFill>
                  <a:schemeClr val="dk1"/>
                </a:solidFill>
              </a:rPr>
              <a:t>並</a:t>
            </a:r>
            <a:r>
              <a:rPr lang="zh-TW" altLang="en-US" sz="1600" dirty="0">
                <a:solidFill>
                  <a:schemeClr val="dk1"/>
                </a:solidFill>
              </a:rPr>
              <a:t>據以</a:t>
            </a:r>
            <a:r>
              <a:rPr lang="zh-TW" altLang="zh-TW" sz="1600" dirty="0">
                <a:solidFill>
                  <a:schemeClr val="dk1"/>
                </a:solidFill>
              </a:rPr>
              <a:t>訂定有關</a:t>
            </a:r>
            <a:r>
              <a:rPr lang="zh-TW" altLang="zh-TW" sz="1600" dirty="0"/>
              <a:t>人權保障及勞動政策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 marL="92075" lvl="1" indent="0">
              <a:spcBef>
                <a:spcPts val="250"/>
              </a:spcBef>
              <a:spcAft>
                <a:spcPts val="250"/>
              </a:spcAft>
              <a:buClrTx/>
              <a:buNone/>
              <a:defRPr/>
            </a:pP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員工福利</a:t>
            </a: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含薪酬</a:t>
            </a: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en-US" altLang="zh-TW" sz="19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lvl="2" indent="-2730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/>
              <a:t>員工薪酬：</a:t>
            </a:r>
            <a:r>
              <a:rPr lang="zh-TW" altLang="zh-TW" sz="1600" dirty="0"/>
              <a:t>本公司循法令訂有「員工工作規則」及「獎懲辦法」，將工作績效與個人薪酬有效連結；每年參考市場薪資，並配合公司發展策略、員工個人績效表現及公司營運狀況作為薪資調整及獎金發放之依據，藉以激勵員工優異表現。</a:t>
            </a:r>
            <a:r>
              <a:rPr lang="en-US" altLang="en-US" sz="1600" dirty="0"/>
              <a:t>112/4</a:t>
            </a:r>
            <a:r>
              <a:rPr lang="zh-TW" altLang="en-US" sz="1600" dirty="0"/>
              <a:t>月已完成員工年度晉升調薪；</a:t>
            </a:r>
            <a:r>
              <a:rPr lang="en-US" altLang="zh-TW" sz="1600" dirty="0"/>
              <a:t>112/11</a:t>
            </a:r>
            <a:r>
              <a:rPr lang="zh-TW" altLang="en-US" sz="1600" dirty="0"/>
              <a:t>已完成員工盈餘分配案。</a:t>
            </a:r>
            <a:endParaRPr lang="en-US" altLang="zh-TW" sz="1600" dirty="0"/>
          </a:p>
          <a:p>
            <a:pPr marL="720725" lvl="2" indent="-2730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z="1600" b="1" dirty="0"/>
              <a:t>員工福利措施：</a:t>
            </a:r>
            <a:r>
              <a:rPr lang="zh-TW" altLang="zh-TW" sz="1600" dirty="0"/>
              <a:t>設有有員工餐廳、</a:t>
            </a:r>
            <a:r>
              <a:rPr lang="zh-HK" altLang="zh-TW" sz="1600" dirty="0"/>
              <a:t>多功能</a:t>
            </a:r>
            <a:r>
              <a:rPr lang="zh-TW" altLang="zh-TW" sz="1600" dirty="0"/>
              <a:t>健身</a:t>
            </a:r>
            <a:r>
              <a:rPr lang="zh-HK" altLang="zh-TW" sz="1600" dirty="0"/>
              <a:t>中心</a:t>
            </a:r>
            <a:r>
              <a:rPr lang="zh-TW" altLang="zh-TW" sz="1600" dirty="0"/>
              <a:t>、員工停車場等設施，另公司設立職工福利委員會，為同仁規劃並提供優質的各項福利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 marL="720725" lvl="2" indent="-2730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b="1" dirty="0"/>
              <a:t>退休制度</a:t>
            </a:r>
            <a:r>
              <a:rPr lang="zh-TW" altLang="zh-TW" sz="1600" b="1" dirty="0"/>
              <a:t>：</a:t>
            </a:r>
            <a:r>
              <a:rPr lang="zh-TW" altLang="en-US" sz="1600" dirty="0"/>
              <a:t>本公司依法規劃有相關</a:t>
            </a:r>
            <a:r>
              <a:rPr lang="zh-TW" altLang="zh-TW" sz="1600" dirty="0"/>
              <a:t>退休制度</a:t>
            </a:r>
            <a:r>
              <a:rPr lang="zh-TW" altLang="en-US" sz="1600" dirty="0"/>
              <a:t>，其</a:t>
            </a:r>
            <a:r>
              <a:rPr lang="zh-TW" altLang="zh-TW" sz="1600" dirty="0"/>
              <a:t>實施狀況</a:t>
            </a:r>
            <a:r>
              <a:rPr lang="zh-TW" altLang="en-US" sz="1600" dirty="0"/>
              <a:t>已揭露於年報中。</a:t>
            </a:r>
            <a:endParaRPr lang="en-US" altLang="zh-TW" sz="1600" dirty="0"/>
          </a:p>
          <a:p>
            <a:pPr marL="720725" lvl="2" indent="-273050" algn="just" hangingPunct="0">
              <a:spcBef>
                <a:spcPts val="2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l"/>
              <a:defRPr/>
            </a:pPr>
            <a:r>
              <a:rPr lang="zh-TW" altLang="en-US" sz="1600" b="1" dirty="0"/>
              <a:t>重視</a:t>
            </a:r>
            <a:r>
              <a:rPr lang="zh-TW" altLang="zh-TW" sz="1600" b="1" dirty="0"/>
              <a:t>職場多元化與平等：</a:t>
            </a:r>
            <a:r>
              <a:rPr lang="zh-TW" altLang="zh-TW" sz="1600" dirty="0"/>
              <a:t>實現男女擁有同工同酬的獎酬條件及平等晉升機會，</a:t>
            </a:r>
            <a:r>
              <a:rPr lang="en-US" altLang="zh-TW" sz="1600" dirty="0"/>
              <a:t>112</a:t>
            </a:r>
            <a:r>
              <a:rPr lang="zh-TW" altLang="zh-TW" sz="1600" dirty="0"/>
              <a:t>年度</a:t>
            </a:r>
            <a:r>
              <a:rPr lang="zh-TW" altLang="en-US" sz="1600" dirty="0"/>
              <a:t>性別平等及多元化執行情形，</a:t>
            </a:r>
            <a:r>
              <a:rPr lang="zh-TW" altLang="zh-TW" sz="1600" dirty="0"/>
              <a:t>女性職員平均占比為</a:t>
            </a:r>
            <a:r>
              <a:rPr lang="en-US" altLang="zh-TW" sz="1600" dirty="0"/>
              <a:t>64%</a:t>
            </a:r>
            <a:r>
              <a:rPr lang="zh-TW" altLang="zh-TW" sz="1600" dirty="0"/>
              <a:t>，女性主管平均占比為</a:t>
            </a:r>
            <a:r>
              <a:rPr lang="en-US" altLang="zh-TW" sz="1600" dirty="0"/>
              <a:t>48%</a:t>
            </a:r>
            <a:r>
              <a:rPr lang="zh-TW" altLang="en-US" sz="1600" dirty="0"/>
              <a:t>，外國籍員工佔比</a:t>
            </a:r>
            <a:r>
              <a:rPr lang="en-US" altLang="zh-TW" sz="1600" dirty="0"/>
              <a:t>17%</a:t>
            </a:r>
            <a:r>
              <a:rPr lang="zh-TW" altLang="en-US" sz="1600" dirty="0"/>
              <a:t>，身心障礙員工</a:t>
            </a:r>
            <a:r>
              <a:rPr lang="en-US" altLang="zh-TW" sz="1600" dirty="0"/>
              <a:t>5</a:t>
            </a:r>
            <a:r>
              <a:rPr lang="zh-TW" altLang="en-US" sz="1600" dirty="0"/>
              <a:t>名</a:t>
            </a:r>
            <a:r>
              <a:rPr lang="zh-TW" altLang="zh-TW" sz="1600" dirty="0"/>
              <a:t>。</a:t>
            </a:r>
            <a:endParaRPr lang="en-US" altLang="zh-TW" sz="1600" dirty="0"/>
          </a:p>
          <a:p>
            <a:pPr marL="742950" lvl="2" indent="-285750" algn="just">
              <a:spcBef>
                <a:spcPts val="250"/>
              </a:spcBef>
              <a:spcAft>
                <a:spcPts val="250"/>
              </a:spcAft>
              <a:buFont typeface="Wingdings" panose="05000000000000000000" pitchFamily="2" charset="2"/>
              <a:buChar char="l"/>
              <a:defRPr/>
            </a:pPr>
            <a:endParaRPr lang="en-US" altLang="zh-TW" sz="1600" dirty="0"/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zh-TW" alt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0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1D06A4-4F6F-C808-80E7-9E1DF818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四、社會議題</a:t>
            </a:r>
          </a:p>
        </p:txBody>
      </p:sp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xmlns="" id="{12E52874-CC9A-BD71-726D-592422644AFD}"/>
              </a:ext>
            </a:extLst>
          </p:cNvPr>
          <p:cNvSpPr txBox="1">
            <a:spLocks/>
          </p:cNvSpPr>
          <p:nvPr/>
        </p:nvSpPr>
        <p:spPr>
          <a:xfrm>
            <a:off x="179512" y="803661"/>
            <a:ext cx="8712968" cy="40003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>
              <a:spcBef>
                <a:spcPts val="250"/>
              </a:spcBef>
              <a:spcAft>
                <a:spcPts val="250"/>
              </a:spcAft>
              <a:buNone/>
            </a:pP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員工安全與健康</a:t>
            </a:r>
          </a:p>
          <a:p>
            <a:pPr marL="742950" lvl="2" indent="-2857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>
                <a:solidFill>
                  <a:schemeClr val="dk1"/>
                </a:solidFill>
              </a:rPr>
              <a:t>取得</a:t>
            </a:r>
            <a:r>
              <a:rPr lang="en-US" altLang="zh-TW" sz="1600" dirty="0">
                <a:solidFill>
                  <a:schemeClr val="dk1"/>
                </a:solidFill>
              </a:rPr>
              <a:t>ISO 45001:2018</a:t>
            </a:r>
            <a:r>
              <a:rPr lang="zh-TW" altLang="en-US" sz="1600" dirty="0">
                <a:solidFill>
                  <a:schemeClr val="dk1"/>
                </a:solidFill>
              </a:rPr>
              <a:t>及</a:t>
            </a:r>
            <a:r>
              <a:rPr lang="en-US" altLang="zh-TW" sz="1600" dirty="0">
                <a:solidFill>
                  <a:schemeClr val="dk1"/>
                </a:solidFill>
              </a:rPr>
              <a:t>CNS 45001:2018</a:t>
            </a:r>
            <a:r>
              <a:rPr lang="zh-TW" altLang="en-US" sz="1600" dirty="0">
                <a:solidFill>
                  <a:schemeClr val="dk1"/>
                </a:solidFill>
              </a:rPr>
              <a:t>職業安全衛生管理認證。</a:t>
            </a:r>
          </a:p>
          <a:p>
            <a:pPr marL="742950" lvl="2" indent="-2857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>
                <a:solidFill>
                  <a:schemeClr val="dk1"/>
                </a:solidFill>
              </a:rPr>
              <a:t>每季召開「職業安全衛生委員會」，以「零工傷」為目標，研議環保安全衛生事項，以確保作業環境之安全</a:t>
            </a:r>
            <a:r>
              <a:rPr lang="zh-TW" altLang="en-US" sz="1600" dirty="0"/>
              <a:t>與衛生。</a:t>
            </a:r>
          </a:p>
          <a:p>
            <a:pPr marL="742950" lvl="2" indent="-2857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/>
              <a:t>本公司從事職業安全衛生相關工作同仁均依法取得相關證照，並不定期參加政府機關或學術機構所舉辦之研討說明會，持續進修。</a:t>
            </a:r>
            <a:endParaRPr lang="en-US" altLang="zh-TW" sz="1600" dirty="0"/>
          </a:p>
          <a:p>
            <a:pPr marL="742950" lvl="2" indent="-2857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/>
              <a:t>注重員工健康，於新廠設有多功能健身中心，並推動運動大使計畫、運動競賽等有關身心健康之活動，鼓勵員工工作與健康休閒取得平衡。</a:t>
            </a:r>
          </a:p>
          <a:p>
            <a:pPr marL="742950" lvl="2" indent="-2857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1600" dirty="0"/>
              <a:t>本公司遵循職業安全衛生法及其相關規範，重視各工作場域之職業安全衛生要求，致力建構安全健康的職場環境，並持續進行安全教育宣導，</a:t>
            </a:r>
            <a:r>
              <a:rPr lang="en-US" altLang="zh-TW" sz="1600" dirty="0"/>
              <a:t>112</a:t>
            </a:r>
            <a:r>
              <a:rPr lang="zh-TW" altLang="en-US" sz="1600" dirty="0"/>
              <a:t>年度工安訓練</a:t>
            </a:r>
            <a:r>
              <a:rPr lang="zh-TW" altLang="en-US" sz="1600" dirty="0" smtClean="0"/>
              <a:t>達</a:t>
            </a:r>
            <a:r>
              <a:rPr lang="en-US" altLang="zh-TW" sz="1600" smtClean="0"/>
              <a:t>237</a:t>
            </a:r>
            <a:r>
              <a:rPr lang="zh-TW" altLang="en-US" sz="1600" smtClean="0"/>
              <a:t>人次</a:t>
            </a:r>
            <a:r>
              <a:rPr lang="zh-TW" altLang="en-US" sz="1600" dirty="0"/>
              <a:t>，</a:t>
            </a:r>
            <a:r>
              <a:rPr lang="zh-TW" altLang="en-US" sz="1600" dirty="0" smtClean="0"/>
              <a:t>累積</a:t>
            </a:r>
            <a:r>
              <a:rPr lang="en-US" altLang="zh-TW" sz="1600" dirty="0" smtClean="0"/>
              <a:t>692</a:t>
            </a:r>
            <a:r>
              <a:rPr lang="zh-TW" altLang="en-US" sz="1600" dirty="0" smtClean="0"/>
              <a:t>小時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 marL="742950" lvl="2" indent="-2857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r>
              <a:rPr lang="zh-HK" altLang="zh-TW" sz="1600" dirty="0">
                <a:solidFill>
                  <a:schemeClr val="dk1"/>
                </a:solidFill>
              </a:rPr>
              <a:t>本</a:t>
            </a:r>
            <a:r>
              <a:rPr lang="zh-TW" altLang="zh-TW" sz="1600" dirty="0">
                <a:solidFill>
                  <a:schemeClr val="dk1"/>
                </a:solidFill>
              </a:rPr>
              <a:t>公司</a:t>
            </a:r>
            <a:r>
              <a:rPr lang="en-US" altLang="zh-TW" sz="1600" dirty="0">
                <a:solidFill>
                  <a:schemeClr val="dk1"/>
                </a:solidFill>
              </a:rPr>
              <a:t>112</a:t>
            </a:r>
            <a:r>
              <a:rPr lang="zh-HK" altLang="zh-TW" sz="1600" dirty="0">
                <a:solidFill>
                  <a:schemeClr val="dk1"/>
                </a:solidFill>
              </a:rPr>
              <a:t>年度</a:t>
            </a:r>
            <a:r>
              <a:rPr lang="zh-TW" altLang="zh-TW" sz="1600" dirty="0">
                <a:solidFill>
                  <a:schemeClr val="dk1"/>
                </a:solidFill>
              </a:rPr>
              <a:t>之職業災害共</a:t>
            </a:r>
            <a:r>
              <a:rPr lang="en-US" altLang="zh-TW" sz="1600" dirty="0">
                <a:solidFill>
                  <a:schemeClr val="dk1"/>
                </a:solidFill>
              </a:rPr>
              <a:t>15</a:t>
            </a:r>
            <a:r>
              <a:rPr lang="zh-TW" altLang="zh-TW" sz="1600" dirty="0">
                <a:solidFill>
                  <a:schemeClr val="dk1"/>
                </a:solidFill>
              </a:rPr>
              <a:t>件，人數</a:t>
            </a:r>
            <a:r>
              <a:rPr lang="en-US" altLang="zh-TW" sz="1600" dirty="0">
                <a:solidFill>
                  <a:schemeClr val="dk1"/>
                </a:solidFill>
              </a:rPr>
              <a:t>15</a:t>
            </a:r>
            <a:r>
              <a:rPr lang="zh-TW" altLang="zh-TW" sz="1600" dirty="0">
                <a:solidFill>
                  <a:schemeClr val="dk1"/>
                </a:solidFill>
              </a:rPr>
              <a:t>人（佔</a:t>
            </a:r>
            <a:r>
              <a:rPr lang="en-US" altLang="zh-TW" sz="1600" dirty="0">
                <a:solidFill>
                  <a:schemeClr val="dk1"/>
                </a:solidFill>
              </a:rPr>
              <a:t>112</a:t>
            </a:r>
            <a:r>
              <a:rPr lang="zh-HK" altLang="zh-TW" sz="1600" dirty="0">
                <a:solidFill>
                  <a:schemeClr val="dk1"/>
                </a:solidFill>
              </a:rPr>
              <a:t>年年</a:t>
            </a:r>
            <a:r>
              <a:rPr lang="zh-TW" altLang="zh-TW" sz="1600" dirty="0">
                <a:solidFill>
                  <a:schemeClr val="dk1"/>
                </a:solidFill>
              </a:rPr>
              <a:t>底員工總人數之</a:t>
            </a:r>
            <a:r>
              <a:rPr lang="en-US" altLang="zh-TW" sz="1600" dirty="0">
                <a:solidFill>
                  <a:schemeClr val="dk1"/>
                </a:solidFill>
              </a:rPr>
              <a:t>0.03%</a:t>
            </a:r>
            <a:r>
              <a:rPr lang="zh-TW" altLang="zh-TW" sz="1600" dirty="0">
                <a:solidFill>
                  <a:schemeClr val="dk1"/>
                </a:solidFill>
              </a:rPr>
              <a:t>）。</a:t>
            </a:r>
            <a:r>
              <a:rPr lang="zh-HK" altLang="zh-TW" sz="1600" dirty="0">
                <a:solidFill>
                  <a:schemeClr val="dk1"/>
                </a:solidFill>
              </a:rPr>
              <a:t>本</a:t>
            </a:r>
            <a:r>
              <a:rPr lang="zh-TW" altLang="zh-TW" sz="1600" dirty="0">
                <a:solidFill>
                  <a:schemeClr val="dk1"/>
                </a:solidFill>
              </a:rPr>
              <a:t>公司檢討改善對策，例如</a:t>
            </a:r>
            <a:r>
              <a:rPr lang="zh-HK" altLang="zh-TW" sz="1600" dirty="0">
                <a:solidFill>
                  <a:schemeClr val="dk1"/>
                </a:solidFill>
              </a:rPr>
              <a:t>加強交通行車安全宣導</a:t>
            </a:r>
            <a:r>
              <a:rPr lang="zh-TW" altLang="zh-TW" sz="1600" dirty="0">
                <a:solidFill>
                  <a:schemeClr val="dk1"/>
                </a:solidFill>
              </a:rPr>
              <a:t>、標準安全作業流程</a:t>
            </a:r>
            <a:r>
              <a:rPr lang="zh-HK" altLang="zh-TW" sz="1600" dirty="0">
                <a:solidFill>
                  <a:schemeClr val="dk1"/>
                </a:solidFill>
              </a:rPr>
              <a:t>訓練</a:t>
            </a:r>
            <a:r>
              <a:rPr lang="zh-TW" altLang="zh-TW" sz="1600" dirty="0">
                <a:solidFill>
                  <a:schemeClr val="dk1"/>
                </a:solidFill>
              </a:rPr>
              <a:t>等，確保同仁工作期間之安全。</a:t>
            </a:r>
          </a:p>
          <a:p>
            <a:pPr marL="742950" lvl="2" indent="-285750" algn="just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l"/>
              <a:defRPr/>
            </a:pPr>
            <a:endParaRPr lang="zh-TW" alt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75081"/>
      </p:ext>
    </p:extLst>
  </p:cSld>
  <p:clrMapOvr>
    <a:masterClrMapping/>
  </p:clrMapOvr>
</p:sld>
</file>

<file path=ppt/theme/theme1.xml><?xml version="1.0" encoding="utf-8"?>
<a:theme xmlns:a="http://schemas.openxmlformats.org/drawingml/2006/main" name="簡報模板16x9 (2023) - 複製">
  <a:themeElements>
    <a:clrScheme name="SAG主視覺">
      <a:dk1>
        <a:srgbClr val="292929"/>
      </a:dk1>
      <a:lt1>
        <a:srgbClr val="FFFFFF"/>
      </a:lt1>
      <a:dk2>
        <a:srgbClr val="073B80"/>
      </a:dk2>
      <a:lt2>
        <a:srgbClr val="C1D6ED"/>
      </a:lt2>
      <a:accent1>
        <a:srgbClr val="4D98EA"/>
      </a:accent1>
      <a:accent2>
        <a:srgbClr val="57B2CF"/>
      </a:accent2>
      <a:accent3>
        <a:srgbClr val="DBDCDC"/>
      </a:accent3>
      <a:accent4>
        <a:srgbClr val="717071"/>
      </a:accent4>
      <a:accent5>
        <a:srgbClr val="034C89"/>
      </a:accent5>
      <a:accent6>
        <a:srgbClr val="F9C893"/>
      </a:accent6>
      <a:hlink>
        <a:srgbClr val="EB8803"/>
      </a:hlink>
      <a:folHlink>
        <a:srgbClr val="5F7791"/>
      </a:folHlink>
    </a:clrScheme>
    <a:fontScheme name="SAG模板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簡報模板16x9 (2023)v4_另種方式縮圖" id="{BA19250D-13CB-4825-8944-4B19F06DC787}" vid="{70144E89-63C3-4F91-A498-94338CD339F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簡報模板16x9 (2023範本)</Template>
  <TotalTime>877</TotalTime>
  <Words>2594</Words>
  <Application>Microsoft Office PowerPoint</Application>
  <PresentationFormat>如螢幕大小 (16:9)</PresentationFormat>
  <Paragraphs>248</Paragraphs>
  <Slides>17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簡報模板16x9 (2023) - 複製</vt:lpstr>
      <vt:lpstr>112年度 推動永續發展情形</vt:lpstr>
      <vt:lpstr>推動永續發展情形</vt:lpstr>
      <vt:lpstr>一、永續發展專（兼）職單位及董事會督導執行情形</vt:lpstr>
      <vt:lpstr>二、風險管理政策或策略_ 環境</vt:lpstr>
      <vt:lpstr>二、風險管理政策或策略_ 社會</vt:lpstr>
      <vt:lpstr>二、風險管理政策或策略_ 公司治理</vt:lpstr>
      <vt:lpstr>三、環境議題</vt:lpstr>
      <vt:lpstr>四、社會議題</vt:lpstr>
      <vt:lpstr>四、社會議題</vt:lpstr>
      <vt:lpstr>四、社會議題</vt:lpstr>
      <vt:lpstr>四、社會議題</vt:lpstr>
      <vt:lpstr>四、社會議題</vt:lpstr>
      <vt:lpstr>五、永續資訊揭露</vt:lpstr>
      <vt:lpstr>112年度 利害關係人溝通情形</vt:lpstr>
      <vt:lpstr>112年度 CSR活動執行</vt:lpstr>
      <vt:lpstr>112年度  產學合作情形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標題：微軟正黑體，粗體，28P</dc:title>
  <dc:creator>楊憶君</dc:creator>
  <cp:lastModifiedBy>張嘉容</cp:lastModifiedBy>
  <cp:revision>50</cp:revision>
  <dcterms:created xsi:type="dcterms:W3CDTF">2024-05-03T14:22:49Z</dcterms:created>
  <dcterms:modified xsi:type="dcterms:W3CDTF">2024-05-07T01:16:05Z</dcterms:modified>
</cp:coreProperties>
</file>